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sldIdLst>
    <p:sldId id="256" r:id="rId2"/>
    <p:sldId id="272" r:id="rId3"/>
    <p:sldId id="382" r:id="rId4"/>
    <p:sldId id="275" r:id="rId5"/>
    <p:sldId id="318" r:id="rId6"/>
    <p:sldId id="367" r:id="rId7"/>
    <p:sldId id="276" r:id="rId8"/>
    <p:sldId id="285" r:id="rId9"/>
    <p:sldId id="372" r:id="rId10"/>
    <p:sldId id="258" r:id="rId11"/>
    <p:sldId id="259" r:id="rId12"/>
    <p:sldId id="274" r:id="rId13"/>
    <p:sldId id="263" r:id="rId14"/>
    <p:sldId id="264" r:id="rId15"/>
    <p:sldId id="313" r:id="rId16"/>
    <p:sldId id="262" r:id="rId17"/>
    <p:sldId id="319" r:id="rId18"/>
    <p:sldId id="316" r:id="rId19"/>
    <p:sldId id="268" r:id="rId20"/>
    <p:sldId id="269" r:id="rId21"/>
    <p:sldId id="270" r:id="rId22"/>
    <p:sldId id="260" r:id="rId23"/>
    <p:sldId id="386" r:id="rId24"/>
    <p:sldId id="392" r:id="rId25"/>
    <p:sldId id="383" r:id="rId26"/>
    <p:sldId id="371" r:id="rId27"/>
    <p:sldId id="387" r:id="rId28"/>
    <p:sldId id="391" r:id="rId29"/>
    <p:sldId id="385" r:id="rId30"/>
    <p:sldId id="389" r:id="rId31"/>
    <p:sldId id="384" r:id="rId32"/>
    <p:sldId id="388" r:id="rId33"/>
    <p:sldId id="393" r:id="rId34"/>
    <p:sldId id="320" r:id="rId35"/>
    <p:sldId id="302" r:id="rId36"/>
    <p:sldId id="308" r:id="rId37"/>
    <p:sldId id="303" r:id="rId38"/>
    <p:sldId id="312" r:id="rId39"/>
    <p:sldId id="304" r:id="rId40"/>
    <p:sldId id="390" r:id="rId41"/>
    <p:sldId id="315" r:id="rId42"/>
    <p:sldId id="291" r:id="rId43"/>
    <p:sldId id="292" r:id="rId44"/>
    <p:sldId id="287" r:id="rId45"/>
    <p:sldId id="288" r:id="rId46"/>
    <p:sldId id="284" r:id="rId47"/>
    <p:sldId id="278" r:id="rId48"/>
    <p:sldId id="281" r:id="rId49"/>
    <p:sldId id="282" r:id="rId50"/>
    <p:sldId id="283" r:id="rId51"/>
    <p:sldId id="289" r:id="rId52"/>
    <p:sldId id="301" r:id="rId53"/>
    <p:sldId id="344" r:id="rId54"/>
    <p:sldId id="295" r:id="rId55"/>
    <p:sldId id="265" r:id="rId56"/>
    <p:sldId id="266" r:id="rId57"/>
    <p:sldId id="271" r:id="rId58"/>
    <p:sldId id="267"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23"/>
    <p:restoredTop sz="86570"/>
  </p:normalViewPr>
  <p:slideViewPr>
    <p:cSldViewPr snapToGrid="0" snapToObjects="1">
      <p:cViewPr varScale="1">
        <p:scale>
          <a:sx n="128" d="100"/>
          <a:sy n="128" d="100"/>
        </p:scale>
        <p:origin x="200"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AE6DA3-2718-D644-ADEF-D917850323F6}" type="datetimeFigureOut">
              <a:rPr lang="en-US" smtClean="0"/>
              <a:t>11/25/18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303257-A288-2D45-9F4E-7ECBB5C47E6C}" type="slidenum">
              <a:rPr lang="en-US" smtClean="0"/>
              <a:t>‹#›</a:t>
            </a:fld>
            <a:endParaRPr lang="en-US"/>
          </a:p>
        </p:txBody>
      </p:sp>
    </p:spTree>
    <p:extLst>
      <p:ext uri="{BB962C8B-B14F-4D97-AF65-F5344CB8AC3E}">
        <p14:creationId xmlns:p14="http://schemas.microsoft.com/office/powerpoint/2010/main" val="3176495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less expensive:</a:t>
            </a:r>
          </a:p>
          <a:p>
            <a:r>
              <a:rPr lang="en-US" sz="1200" b="0" i="0" kern="1200" dirty="0">
                <a:solidFill>
                  <a:schemeClr val="tx1"/>
                </a:solidFill>
                <a:effectLst/>
                <a:latin typeface="+mn-lt"/>
                <a:ea typeface="+mn-ea"/>
                <a:cs typeface="+mn-cs"/>
              </a:rPr>
              <a:t>The changes are not made to the DOM, instead a replica of the DOM is created which is present in the form of JavaScript data structures. Whenever any changes are to be made, they are made to the JavaScript data structures and the latter is compared with the original data structure. The final changes are then updated to the real DOM.</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a:t>
            </a:fld>
            <a:endParaRPr lang="en-US"/>
          </a:p>
        </p:txBody>
      </p:sp>
    </p:spTree>
    <p:extLst>
      <p:ext uri="{BB962C8B-B14F-4D97-AF65-F5344CB8AC3E}">
        <p14:creationId xmlns:p14="http://schemas.microsoft.com/office/powerpoint/2010/main" val="243194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value/speed is emitted back to the parent component</a:t>
            </a:r>
          </a:p>
        </p:txBody>
      </p:sp>
      <p:sp>
        <p:nvSpPr>
          <p:cNvPr id="4" name="Slide Number Placeholder 3"/>
          <p:cNvSpPr>
            <a:spLocks noGrp="1"/>
          </p:cNvSpPr>
          <p:nvPr>
            <p:ph type="sldNum" sz="quarter" idx="10"/>
          </p:nvPr>
        </p:nvSpPr>
        <p:spPr/>
        <p:txBody>
          <a:bodyPr/>
          <a:lstStyle/>
          <a:p>
            <a:fld id="{14303257-A288-2D45-9F4E-7ECBB5C47E6C}" type="slidenum">
              <a:rPr lang="en-US" smtClean="0"/>
              <a:t>32</a:t>
            </a:fld>
            <a:endParaRPr lang="en-US"/>
          </a:p>
        </p:txBody>
      </p:sp>
    </p:spTree>
    <p:extLst>
      <p:ext uri="{BB962C8B-B14F-4D97-AF65-F5344CB8AC3E}">
        <p14:creationId xmlns:p14="http://schemas.microsoft.com/office/powerpoint/2010/main" val="1506058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a </a:t>
            </a:r>
            <a:r>
              <a:rPr lang="en-US" dirty="0" err="1"/>
              <a:t>tesla.header.component</a:t>
            </a:r>
            <a:r>
              <a:rPr lang="en-US" dirty="0"/>
              <a:t> we will pass a ‘greeting’ property from the </a:t>
            </a:r>
            <a:r>
              <a:rPr lang="en-US" dirty="0" err="1"/>
              <a:t>App.vue</a:t>
            </a:r>
            <a:r>
              <a:rPr lang="en-US" dirty="0"/>
              <a:t> to the </a:t>
            </a:r>
            <a:r>
              <a:rPr lang="en-US" dirty="0" err="1"/>
              <a:t>tesla.header.component</a:t>
            </a:r>
            <a:r>
              <a:rPr lang="en-US" dirty="0"/>
              <a:t> </a:t>
            </a:r>
          </a:p>
        </p:txBody>
      </p:sp>
      <p:sp>
        <p:nvSpPr>
          <p:cNvPr id="4" name="Slide Number Placeholder 3"/>
          <p:cNvSpPr>
            <a:spLocks noGrp="1"/>
          </p:cNvSpPr>
          <p:nvPr>
            <p:ph type="sldNum" sz="quarter" idx="10"/>
          </p:nvPr>
        </p:nvSpPr>
        <p:spPr/>
        <p:txBody>
          <a:bodyPr/>
          <a:lstStyle/>
          <a:p>
            <a:fld id="{14303257-A288-2D45-9F4E-7ECBB5C47E6C}" type="slidenum">
              <a:rPr lang="en-US" smtClean="0"/>
              <a:t>34</a:t>
            </a:fld>
            <a:endParaRPr lang="en-US"/>
          </a:p>
        </p:txBody>
      </p:sp>
    </p:spTree>
    <p:extLst>
      <p:ext uri="{BB962C8B-B14F-4D97-AF65-F5344CB8AC3E}">
        <p14:creationId xmlns:p14="http://schemas.microsoft.com/office/powerpoint/2010/main" val="1747561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35</a:t>
            </a:fld>
            <a:endParaRPr lang="en-US"/>
          </a:p>
        </p:txBody>
      </p:sp>
    </p:spTree>
    <p:extLst>
      <p:ext uri="{BB962C8B-B14F-4D97-AF65-F5344CB8AC3E}">
        <p14:creationId xmlns:p14="http://schemas.microsoft.com/office/powerpoint/2010/main" val="1313716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will store the </a:t>
            </a:r>
            <a:r>
              <a:rPr lang="en-US" sz="1200" b="0" i="0" kern="1200" dirty="0" err="1">
                <a:solidFill>
                  <a:schemeClr val="tx1"/>
                </a:solidFill>
                <a:effectLst/>
                <a:latin typeface="+mn-lt"/>
                <a:ea typeface="+mn-ea"/>
                <a:cs typeface="+mn-cs"/>
              </a:rPr>
              <a:t>img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src</a:t>
            </a:r>
            <a:r>
              <a:rPr lang="en-US" sz="1200" b="0" i="0" kern="1200" dirty="0">
                <a:solidFill>
                  <a:schemeClr val="tx1"/>
                </a:solidFill>
                <a:effectLst/>
                <a:latin typeface="+mn-lt"/>
                <a:ea typeface="+mn-ea"/>
                <a:cs typeface="+mn-cs"/>
              </a:rPr>
              <a:t> in the data object </a:t>
            </a:r>
          </a:p>
          <a:p>
            <a:r>
              <a:rPr lang="en-US" sz="1200" b="0" i="0" kern="1200" dirty="0">
                <a:solidFill>
                  <a:schemeClr val="tx1"/>
                </a:solidFill>
                <a:effectLst/>
                <a:latin typeface="+mn-lt"/>
                <a:ea typeface="+mn-ea"/>
                <a:cs typeface="+mn-cs"/>
              </a:rPr>
              <a:t>To assign the ’logo’ and ‘greeting’ attribute to HMTL tag, we need to use </a:t>
            </a:r>
            <a:r>
              <a:rPr lang="en-US" sz="1200" b="1" i="0" kern="1200" dirty="0">
                <a:solidFill>
                  <a:schemeClr val="tx1"/>
                </a:solidFill>
                <a:effectLst/>
                <a:latin typeface="+mn-lt"/>
                <a:ea typeface="+mn-ea"/>
                <a:cs typeface="+mn-cs"/>
              </a:rPr>
              <a:t>v-bind</a:t>
            </a:r>
            <a:r>
              <a:rPr lang="en-US" sz="1200" b="0" i="0" kern="1200" dirty="0">
                <a:solidFill>
                  <a:schemeClr val="tx1"/>
                </a:solidFill>
                <a:effectLst/>
                <a:latin typeface="+mn-lt"/>
                <a:ea typeface="+mn-ea"/>
                <a:cs typeface="+mn-cs"/>
              </a:rPr>
              <a:t> directive or colon.</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36</a:t>
            </a:fld>
            <a:endParaRPr lang="en-US"/>
          </a:p>
        </p:txBody>
      </p:sp>
    </p:spTree>
    <p:extLst>
      <p:ext uri="{BB962C8B-B14F-4D97-AF65-F5344CB8AC3E}">
        <p14:creationId xmlns:p14="http://schemas.microsoft.com/office/powerpoint/2010/main" val="3767847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a:t>
            </a:r>
          </a:p>
          <a:p>
            <a:r>
              <a:rPr lang="en-US" dirty="0"/>
              <a:t>Props </a:t>
            </a:r>
            <a:r>
              <a:rPr lang="en-US" dirty="0">
                <a:sym typeface="Wingdings" pitchFamily="2" charset="2"/>
              </a:rPr>
              <a:t> logo</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37</a:t>
            </a:fld>
            <a:endParaRPr lang="en-US"/>
          </a:p>
        </p:txBody>
      </p:sp>
    </p:spTree>
    <p:extLst>
      <p:ext uri="{BB962C8B-B14F-4D97-AF65-F5344CB8AC3E}">
        <p14:creationId xmlns:p14="http://schemas.microsoft.com/office/powerpoint/2010/main" val="1432614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Vue.js</a:t>
            </a:r>
            <a:r>
              <a:rPr lang="en-US" sz="1200" b="0" i="0" kern="1200" dirty="0">
                <a:solidFill>
                  <a:schemeClr val="tx1"/>
                </a:solidFill>
                <a:effectLst/>
                <a:latin typeface="+mn-lt"/>
                <a:ea typeface="+mn-ea"/>
                <a:cs typeface="+mn-cs"/>
              </a:rPr>
              <a:t> allows you to define filters that can be used to apply common text formatting.</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42</a:t>
            </a:fld>
            <a:endParaRPr lang="en-US"/>
          </a:p>
        </p:txBody>
      </p:sp>
    </p:spTree>
    <p:extLst>
      <p:ext uri="{BB962C8B-B14F-4D97-AF65-F5344CB8AC3E}">
        <p14:creationId xmlns:p14="http://schemas.microsoft.com/office/powerpoint/2010/main" val="15008848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can define local filters in a component’s options:</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43</a:t>
            </a:fld>
            <a:endParaRPr lang="en-US"/>
          </a:p>
        </p:txBody>
      </p:sp>
    </p:spTree>
    <p:extLst>
      <p:ext uri="{BB962C8B-B14F-4D97-AF65-F5344CB8AC3E}">
        <p14:creationId xmlns:p14="http://schemas.microsoft.com/office/powerpoint/2010/main" val="5025836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Directives are special attributes with the </a:t>
            </a:r>
            <a:r>
              <a:rPr lang="en-US" dirty="0"/>
              <a:t>v-</a:t>
            </a:r>
            <a:r>
              <a:rPr lang="en-US" sz="1200" b="0" i="0" kern="1200" dirty="0">
                <a:solidFill>
                  <a:schemeClr val="tx1"/>
                </a:solidFill>
                <a:effectLst/>
                <a:latin typeface="+mn-lt"/>
                <a:ea typeface="+mn-ea"/>
                <a:cs typeface="+mn-cs"/>
              </a:rPr>
              <a:t> prefix. Directive attribute values are expected to be </a:t>
            </a:r>
            <a:r>
              <a:rPr lang="en-US" sz="1200" b="1" i="0" kern="1200" dirty="0">
                <a:solidFill>
                  <a:schemeClr val="tx1"/>
                </a:solidFill>
                <a:effectLst/>
                <a:latin typeface="+mn-lt"/>
                <a:ea typeface="+mn-ea"/>
                <a:cs typeface="+mn-cs"/>
              </a:rPr>
              <a:t>a single JavaScript expression</a:t>
            </a:r>
            <a:r>
              <a:rPr lang="en-US" sz="1200" b="0" i="0" kern="1200" dirty="0">
                <a:solidFill>
                  <a:schemeClr val="tx1"/>
                </a:solidFill>
                <a:effectLst/>
                <a:latin typeface="+mn-lt"/>
                <a:ea typeface="+mn-ea"/>
                <a:cs typeface="+mn-cs"/>
              </a:rPr>
              <a:t> (with the exception of </a:t>
            </a:r>
            <a:r>
              <a:rPr lang="en-US" dirty="0"/>
              <a:t>v-for</a:t>
            </a:r>
            <a:r>
              <a:rPr lang="en-US" sz="1200" b="0" i="0" kern="1200" dirty="0">
                <a:solidFill>
                  <a:schemeClr val="tx1"/>
                </a:solidFill>
                <a:effectLst/>
                <a:latin typeface="+mn-lt"/>
                <a:ea typeface="+mn-ea"/>
                <a:cs typeface="+mn-cs"/>
              </a:rPr>
              <a:t>, which will be discussed later). A directive’s job is to reactively apply side effects to the DOM when the value of its expression changes.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44</a:t>
            </a:fld>
            <a:endParaRPr lang="en-US"/>
          </a:p>
        </p:txBody>
      </p:sp>
    </p:spTree>
    <p:extLst>
      <p:ext uri="{BB962C8B-B14F-4D97-AF65-F5344CB8AC3E}">
        <p14:creationId xmlns:p14="http://schemas.microsoft.com/office/powerpoint/2010/main" val="42254850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a:t>
            </a:r>
            <a:r>
              <a:rPr lang="en-US" dirty="0" err="1"/>
              <a:t>isButtonDisabled</a:t>
            </a:r>
            <a:r>
              <a:rPr lang="en-US" sz="1200" b="0" i="0" kern="1200" dirty="0">
                <a:solidFill>
                  <a:schemeClr val="tx1"/>
                </a:solidFill>
                <a:effectLst/>
                <a:latin typeface="+mn-lt"/>
                <a:ea typeface="+mn-ea"/>
                <a:cs typeface="+mn-cs"/>
              </a:rPr>
              <a:t> has the value of </a:t>
            </a:r>
            <a:r>
              <a:rPr lang="en-US" dirty="0"/>
              <a:t>null</a:t>
            </a:r>
            <a:r>
              <a:rPr lang="en-US" sz="1200" b="0" i="0" kern="1200" dirty="0">
                <a:solidFill>
                  <a:schemeClr val="tx1"/>
                </a:solidFill>
                <a:effectLst/>
                <a:latin typeface="+mn-lt"/>
                <a:ea typeface="+mn-ea"/>
                <a:cs typeface="+mn-cs"/>
              </a:rPr>
              <a:t>, </a:t>
            </a:r>
            <a:r>
              <a:rPr lang="en-US" dirty="0"/>
              <a:t>undefined</a:t>
            </a:r>
            <a:r>
              <a:rPr lang="en-US" sz="1200" b="0" i="0" kern="1200" dirty="0">
                <a:solidFill>
                  <a:schemeClr val="tx1"/>
                </a:solidFill>
                <a:effectLst/>
                <a:latin typeface="+mn-lt"/>
                <a:ea typeface="+mn-ea"/>
                <a:cs typeface="+mn-cs"/>
              </a:rPr>
              <a:t>, or </a:t>
            </a:r>
            <a:r>
              <a:rPr lang="en-US" dirty="0"/>
              <a:t>false</a:t>
            </a:r>
            <a:r>
              <a:rPr lang="en-US" sz="1200" b="0" i="0" kern="1200" dirty="0">
                <a:solidFill>
                  <a:schemeClr val="tx1"/>
                </a:solidFill>
                <a:effectLst/>
                <a:latin typeface="+mn-lt"/>
                <a:ea typeface="+mn-ea"/>
                <a:cs typeface="+mn-cs"/>
              </a:rPr>
              <a:t>, the </a:t>
            </a:r>
            <a:r>
              <a:rPr lang="en-US" dirty="0"/>
              <a:t>disabled </a:t>
            </a:r>
            <a:r>
              <a:rPr lang="en-US" sz="1200" b="1" i="0" kern="1200" dirty="0">
                <a:solidFill>
                  <a:schemeClr val="tx1"/>
                </a:solidFill>
                <a:effectLst/>
                <a:latin typeface="+mn-lt"/>
                <a:ea typeface="+mn-ea"/>
                <a:cs typeface="+mn-cs"/>
              </a:rPr>
              <a:t>attribute</a:t>
            </a:r>
            <a:r>
              <a:rPr lang="en-US" sz="1200" b="0" i="0" kern="1200" dirty="0">
                <a:solidFill>
                  <a:schemeClr val="tx1"/>
                </a:solidFill>
                <a:effectLst/>
                <a:latin typeface="+mn-lt"/>
                <a:ea typeface="+mn-ea"/>
                <a:cs typeface="+mn-cs"/>
              </a:rPr>
              <a:t> will not even be included in the rendered </a:t>
            </a:r>
            <a:r>
              <a:rPr lang="en-US" dirty="0"/>
              <a:t>&lt;button&gt;</a:t>
            </a:r>
            <a:r>
              <a:rPr lang="en-US" sz="1200" b="0" i="0" kern="1200" dirty="0">
                <a:solidFill>
                  <a:schemeClr val="tx1"/>
                </a:solidFill>
                <a:effectLst/>
                <a:latin typeface="+mn-lt"/>
                <a:ea typeface="+mn-ea"/>
                <a:cs typeface="+mn-cs"/>
              </a:rPr>
              <a:t> element.</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45</a:t>
            </a:fld>
            <a:endParaRPr lang="en-US"/>
          </a:p>
        </p:txBody>
      </p:sp>
    </p:spTree>
    <p:extLst>
      <p:ext uri="{BB962C8B-B14F-4D97-AF65-F5344CB8AC3E}">
        <p14:creationId xmlns:p14="http://schemas.microsoft.com/office/powerpoint/2010/main" val="2269425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the </a:t>
            </a:r>
            <a:r>
              <a:rPr lang="en-US" dirty="0"/>
              <a:t>v-if</a:t>
            </a:r>
            <a:r>
              <a:rPr lang="en-US" sz="1200" b="0" i="0" kern="1200" dirty="0">
                <a:solidFill>
                  <a:schemeClr val="tx1"/>
                </a:solidFill>
                <a:effectLst/>
                <a:latin typeface="+mn-lt"/>
                <a:ea typeface="+mn-ea"/>
                <a:cs typeface="+mn-cs"/>
              </a:rPr>
              <a:t> directive would remove/insert the </a:t>
            </a:r>
            <a:r>
              <a:rPr lang="en-US" dirty="0"/>
              <a:t>&lt;p&gt;</a:t>
            </a:r>
            <a:r>
              <a:rPr lang="en-US" sz="1200" b="0" i="0" kern="1200" dirty="0">
                <a:solidFill>
                  <a:schemeClr val="tx1"/>
                </a:solidFill>
                <a:effectLst/>
                <a:latin typeface="+mn-lt"/>
                <a:ea typeface="+mn-ea"/>
                <a:cs typeface="+mn-cs"/>
              </a:rPr>
              <a:t> element based on the truthiness of the value of the expression </a:t>
            </a:r>
            <a:r>
              <a:rPr lang="en-US" dirty="0"/>
              <a:t>greeting</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46</a:t>
            </a:fld>
            <a:endParaRPr lang="en-US"/>
          </a:p>
        </p:txBody>
      </p:sp>
    </p:spTree>
    <p:extLst>
      <p:ext uri="{BB962C8B-B14F-4D97-AF65-F5344CB8AC3E}">
        <p14:creationId xmlns:p14="http://schemas.microsoft.com/office/powerpoint/2010/main" val="3912043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start with </a:t>
            </a:r>
            <a:r>
              <a:rPr lang="en-US" dirty="0" err="1"/>
              <a:t>VueJS</a:t>
            </a:r>
            <a:r>
              <a:rPr lang="en-US" dirty="0"/>
              <a:t>, we need to create the instance of </a:t>
            </a:r>
            <a:r>
              <a:rPr lang="en-US" dirty="0" err="1"/>
              <a:t>Vue</a:t>
            </a:r>
            <a:r>
              <a:rPr lang="en-US" dirty="0"/>
              <a:t>, which is called the </a:t>
            </a:r>
            <a:r>
              <a:rPr lang="en-US" b="1" dirty="0"/>
              <a:t>root </a:t>
            </a:r>
            <a:r>
              <a:rPr lang="en-US" b="1" dirty="0" err="1"/>
              <a:t>Vue</a:t>
            </a:r>
            <a:r>
              <a:rPr lang="en-US" b="1" dirty="0"/>
              <a:t> Instance</a:t>
            </a:r>
            <a:r>
              <a:rPr lang="en-US" dirty="0"/>
              <a:t>.</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6</a:t>
            </a:fld>
            <a:endParaRPr lang="en-US"/>
          </a:p>
        </p:txBody>
      </p:sp>
    </p:spTree>
    <p:extLst>
      <p:ext uri="{BB962C8B-B14F-4D97-AF65-F5344CB8AC3E}">
        <p14:creationId xmlns:p14="http://schemas.microsoft.com/office/powerpoint/2010/main" val="2609413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nl-NL" dirty="0"/>
              <a:t>Component = model = data-object</a:t>
            </a:r>
            <a:endParaRPr lang="ru-RU" dirty="0"/>
          </a:p>
        </p:txBody>
      </p:sp>
      <p:sp>
        <p:nvSpPr>
          <p:cNvPr id="4" name="Номер слайда 3"/>
          <p:cNvSpPr>
            <a:spLocks noGrp="1"/>
          </p:cNvSpPr>
          <p:nvPr>
            <p:ph type="sldNum" sz="quarter" idx="10"/>
          </p:nvPr>
        </p:nvSpPr>
        <p:spPr/>
        <p:txBody>
          <a:bodyPr/>
          <a:lstStyle/>
          <a:p>
            <a:fld id="{C5B9A693-D65E-2D4A-82BD-FD665BC384F7}" type="slidenum">
              <a:rPr lang="ru-RU" smtClean="0"/>
              <a:t>53</a:t>
            </a:fld>
            <a:endParaRPr lang="ru-RU"/>
          </a:p>
        </p:txBody>
      </p:sp>
    </p:spTree>
    <p:extLst>
      <p:ext uri="{BB962C8B-B14F-4D97-AF65-F5344CB8AC3E}">
        <p14:creationId xmlns:p14="http://schemas.microsoft.com/office/powerpoint/2010/main" val="3409036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we </a:t>
            </a:r>
            <a:r>
              <a:rPr lang="en-US" dirty="0"/>
              <a:t>create an instance of </a:t>
            </a:r>
            <a:r>
              <a:rPr lang="en-US" dirty="0" err="1"/>
              <a:t>Vue</a:t>
            </a:r>
            <a:r>
              <a:rPr lang="en-US" dirty="0"/>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a:t>
            </a:r>
            <a:r>
              <a:rPr lang="en-US" sz="1200" b="0" i="0" kern="1200" dirty="0" err="1">
                <a:solidFill>
                  <a:schemeClr val="tx1"/>
                </a:solidFill>
                <a:effectLst/>
                <a:latin typeface="+mn-lt"/>
                <a:ea typeface="+mn-ea"/>
                <a:cs typeface="+mn-cs"/>
              </a:rPr>
              <a:t>Vue</a:t>
            </a:r>
            <a:r>
              <a:rPr lang="en-US" sz="1200" b="0" i="0" kern="1200" dirty="0">
                <a:solidFill>
                  <a:schemeClr val="tx1"/>
                </a:solidFill>
                <a:effectLst/>
                <a:latin typeface="+mn-lt"/>
                <a:ea typeface="+mn-ea"/>
                <a:cs typeface="+mn-cs"/>
              </a:rPr>
              <a:t>, there is a </a:t>
            </a:r>
            <a:r>
              <a:rPr lang="en-US" sz="1200" b="1" i="0" kern="1200" dirty="0">
                <a:solidFill>
                  <a:schemeClr val="tx1"/>
                </a:solidFill>
                <a:effectLst/>
                <a:latin typeface="+mn-lt"/>
                <a:ea typeface="+mn-ea"/>
                <a:cs typeface="+mn-cs"/>
              </a:rPr>
              <a:t>parameter</a:t>
            </a:r>
            <a:r>
              <a:rPr lang="en-US" sz="1200" b="0" i="0" kern="1200" dirty="0">
                <a:solidFill>
                  <a:schemeClr val="tx1"/>
                </a:solidFill>
                <a:effectLst/>
                <a:latin typeface="+mn-lt"/>
                <a:ea typeface="+mn-ea"/>
                <a:cs typeface="+mn-cs"/>
              </a:rPr>
              <a:t> called </a:t>
            </a:r>
            <a:r>
              <a:rPr lang="en-US" sz="1200" b="1" i="0" kern="1200" dirty="0">
                <a:solidFill>
                  <a:schemeClr val="tx1"/>
                </a:solidFill>
                <a:effectLst/>
                <a:latin typeface="+mn-lt"/>
                <a:ea typeface="+mn-ea"/>
                <a:cs typeface="+mn-cs"/>
              </a:rPr>
              <a:t>el</a:t>
            </a:r>
            <a:r>
              <a:rPr lang="en-US" sz="1200" b="0" i="0" kern="1200" dirty="0">
                <a:solidFill>
                  <a:schemeClr val="tx1"/>
                </a:solidFill>
                <a:effectLst/>
                <a:latin typeface="+mn-lt"/>
                <a:ea typeface="+mn-ea"/>
                <a:cs typeface="+mn-cs"/>
              </a:rPr>
              <a:t>. It takes the id of the div-element.</a:t>
            </a:r>
          </a:p>
          <a:p>
            <a:r>
              <a:rPr lang="en-US" sz="1200" b="0" i="0" kern="1200" dirty="0">
                <a:solidFill>
                  <a:schemeClr val="tx1"/>
                </a:solidFill>
                <a:effectLst/>
                <a:latin typeface="+mn-lt"/>
                <a:ea typeface="+mn-ea"/>
                <a:cs typeface="+mn-cs"/>
              </a:rPr>
              <a:t>Next, we have defined the </a:t>
            </a:r>
            <a:r>
              <a:rPr lang="en-US" sz="1200" b="1" i="0" kern="1200" dirty="0">
                <a:solidFill>
                  <a:schemeClr val="tx1"/>
                </a:solidFill>
                <a:effectLst/>
                <a:latin typeface="+mn-lt"/>
                <a:ea typeface="+mn-ea"/>
                <a:cs typeface="+mn-cs"/>
              </a:rPr>
              <a:t>data-object</a:t>
            </a:r>
            <a:r>
              <a:rPr lang="en-US" sz="1200" b="0" i="0" kern="1200" dirty="0">
                <a:solidFill>
                  <a:schemeClr val="tx1"/>
                </a:solidFill>
                <a:effectLst/>
                <a:latin typeface="+mn-lt"/>
                <a:ea typeface="+mn-ea"/>
                <a:cs typeface="+mn-cs"/>
              </a:rPr>
              <a:t>. It has a property : message -&gt; value: ‘message’</a:t>
            </a:r>
          </a:p>
          <a:p>
            <a:r>
              <a:rPr lang="en-US" sz="1200" b="0" i="0" kern="1200" dirty="0">
                <a:solidFill>
                  <a:schemeClr val="tx1"/>
                </a:solidFill>
                <a:effectLst/>
                <a:latin typeface="+mn-lt"/>
                <a:ea typeface="+mn-ea"/>
                <a:cs typeface="+mn-cs"/>
              </a:rPr>
              <a:t>This value will be rendered in the View via ‘interpolation’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7</a:t>
            </a:fld>
            <a:endParaRPr lang="en-US"/>
          </a:p>
        </p:txBody>
      </p:sp>
    </p:spTree>
    <p:extLst>
      <p:ext uri="{BB962C8B-B14F-4D97-AF65-F5344CB8AC3E}">
        <p14:creationId xmlns:p14="http://schemas.microsoft.com/office/powerpoint/2010/main" val="4205091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Interpolation</a:t>
            </a:r>
          </a:p>
          <a:p>
            <a:pPr marL="171450" indent="-171450">
              <a:buFontTx/>
              <a:buChar char="-"/>
            </a:pPr>
            <a:r>
              <a:rPr lang="en-US" dirty="0"/>
              <a:t>v-bind </a:t>
            </a:r>
            <a:r>
              <a:rPr lang="en-US" dirty="0">
                <a:sym typeface="Wingdings" pitchFamily="2" charset="2"/>
              </a:rPr>
              <a:t> logo is </a:t>
            </a:r>
            <a:endParaRPr lang="en-US" dirty="0"/>
          </a:p>
          <a:p>
            <a:pPr marL="171450" indent="-171450">
              <a:buFontTx/>
              <a:buChar char="-"/>
            </a:pPr>
            <a:r>
              <a:rPr lang="en-US" dirty="0" err="1"/>
              <a:t>v-on:click</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We can use the </a:t>
            </a:r>
            <a:r>
              <a:rPr lang="en-US" sz="1200" b="1" i="1" kern="1200" dirty="0">
                <a:solidFill>
                  <a:schemeClr val="tx1"/>
                </a:solidFill>
                <a:effectLst/>
                <a:latin typeface="+mn-lt"/>
                <a:ea typeface="+mn-ea"/>
                <a:cs typeface="+mn-cs"/>
              </a:rPr>
              <a:t>v-on </a:t>
            </a:r>
            <a:r>
              <a:rPr lang="en-US" sz="1200" b="0" i="0" kern="1200" dirty="0">
                <a:solidFill>
                  <a:schemeClr val="tx1"/>
                </a:solidFill>
                <a:effectLst/>
                <a:latin typeface="+mn-lt"/>
                <a:ea typeface="+mn-ea"/>
                <a:cs typeface="+mn-cs"/>
              </a:rPr>
              <a:t>directive to listen to DOM events (</a:t>
            </a:r>
            <a:r>
              <a:rPr lang="en-US" sz="1200" b="0" i="0" kern="1200" dirty="0" err="1">
                <a:solidFill>
                  <a:schemeClr val="tx1"/>
                </a:solidFill>
                <a:effectLst/>
                <a:latin typeface="+mn-lt"/>
                <a:ea typeface="+mn-ea"/>
                <a:cs typeface="+mn-cs"/>
              </a:rPr>
              <a:t>onClick</a:t>
            </a:r>
            <a:r>
              <a:rPr lang="en-US" sz="1200" b="0" i="0" kern="1200" dirty="0">
                <a:solidFill>
                  <a:schemeClr val="tx1"/>
                </a:solidFill>
                <a:effectLst/>
                <a:latin typeface="+mn-lt"/>
                <a:ea typeface="+mn-ea"/>
                <a:cs typeface="+mn-cs"/>
              </a:rPr>
              <a:t>-events).  Here with on-click event the function: speedup() will be called.</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9</a:t>
            </a:fld>
            <a:endParaRPr lang="en-US"/>
          </a:p>
        </p:txBody>
      </p:sp>
    </p:spTree>
    <p:extLst>
      <p:ext uri="{BB962C8B-B14F-4D97-AF65-F5344CB8AC3E}">
        <p14:creationId xmlns:p14="http://schemas.microsoft.com/office/powerpoint/2010/main" val="3626776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Components are one of the important features of </a:t>
            </a:r>
            <a:r>
              <a:rPr lang="en-US" sz="1200" b="0" i="0" kern="1200" dirty="0" err="1">
                <a:solidFill>
                  <a:schemeClr val="tx1"/>
                </a:solidFill>
                <a:effectLst/>
                <a:latin typeface="+mn-lt"/>
                <a:ea typeface="+mn-ea"/>
                <a:cs typeface="+mn-cs"/>
              </a:rPr>
              <a:t>VueJS</a:t>
            </a:r>
            <a:r>
              <a:rPr lang="en-US" sz="1200" b="0" i="0" kern="1200" dirty="0">
                <a:solidFill>
                  <a:schemeClr val="tx1"/>
                </a:solidFill>
                <a:effectLst/>
                <a:latin typeface="+mn-lt"/>
                <a:ea typeface="+mn-ea"/>
                <a:cs typeface="+mn-cs"/>
              </a:rPr>
              <a:t> that helps create custom elements, which can be reused in HTML.</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12</a:t>
            </a:fld>
            <a:endParaRPr lang="en-US"/>
          </a:p>
        </p:txBody>
      </p:sp>
    </p:spTree>
    <p:extLst>
      <p:ext uri="{BB962C8B-B14F-4D97-AF65-F5344CB8AC3E}">
        <p14:creationId xmlns:p14="http://schemas.microsoft.com/office/powerpoint/2010/main" val="3931820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a:t>
            </a:r>
            <a:r>
              <a:rPr lang="en-US" sz="1200" b="1" kern="1200" dirty="0" err="1">
                <a:solidFill>
                  <a:schemeClr val="tx1"/>
                </a:solidFill>
                <a:effectLst/>
                <a:latin typeface="+mn-lt"/>
                <a:ea typeface="+mn-ea"/>
                <a:cs typeface="+mn-cs"/>
              </a:rPr>
              <a:t>main.js</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file is the entry point of the site, it is here that your first component is mounted and rendered.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err="1">
                <a:solidFill>
                  <a:schemeClr val="tx1"/>
                </a:solidFill>
                <a:effectLst/>
                <a:latin typeface="+mn-lt"/>
                <a:ea typeface="+mn-ea"/>
                <a:cs typeface="+mn-cs"/>
              </a:rPr>
              <a:t>App.vue</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is the first component mounted by </a:t>
            </a:r>
            <a:r>
              <a:rPr lang="en-US" sz="1200" b="0" kern="1200" dirty="0" err="1">
                <a:solidFill>
                  <a:schemeClr val="tx1"/>
                </a:solidFill>
                <a:effectLst/>
                <a:latin typeface="+mn-lt"/>
                <a:ea typeface="+mn-ea"/>
                <a:cs typeface="+mn-cs"/>
              </a:rPr>
              <a:t>Vue</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This component consist of the tesla-</a:t>
            </a:r>
            <a:r>
              <a:rPr lang="en-US" sz="1200" b="0" kern="1200" dirty="0" err="1">
                <a:solidFill>
                  <a:schemeClr val="tx1"/>
                </a:solidFill>
                <a:effectLst/>
                <a:latin typeface="+mn-lt"/>
                <a:ea typeface="+mn-ea"/>
                <a:cs typeface="+mn-cs"/>
              </a:rPr>
              <a:t>battery.component</a:t>
            </a:r>
            <a:r>
              <a:rPr lang="en-US" sz="1200" b="0" kern="1200" dirty="0">
                <a:solidFill>
                  <a:schemeClr val="tx1"/>
                </a:solidFill>
                <a:effectLst/>
                <a:latin typeface="+mn-lt"/>
                <a:ea typeface="+mn-ea"/>
                <a:cs typeface="+mn-cs"/>
              </a:rPr>
              <a:t>. This is the container component.</a:t>
            </a:r>
          </a:p>
          <a:p>
            <a:r>
              <a:rPr lang="en-US" sz="1200" b="0" kern="1200" dirty="0">
                <a:solidFill>
                  <a:schemeClr val="tx1"/>
                </a:solidFill>
                <a:effectLst/>
                <a:latin typeface="+mn-lt"/>
                <a:ea typeface="+mn-ea"/>
                <a:cs typeface="+mn-cs"/>
              </a:rPr>
              <a:t>The tesla-</a:t>
            </a:r>
            <a:r>
              <a:rPr lang="en-US" sz="1200" b="0" kern="1200" dirty="0" err="1">
                <a:solidFill>
                  <a:schemeClr val="tx1"/>
                </a:solidFill>
                <a:effectLst/>
                <a:latin typeface="+mn-lt"/>
                <a:ea typeface="+mn-ea"/>
                <a:cs typeface="+mn-cs"/>
              </a:rPr>
              <a:t>battery.component</a:t>
            </a:r>
            <a:r>
              <a:rPr lang="en-US" sz="1200" b="0" kern="1200" dirty="0">
                <a:solidFill>
                  <a:schemeClr val="tx1"/>
                </a:solidFill>
                <a:effectLst/>
                <a:latin typeface="+mn-lt"/>
                <a:ea typeface="+mn-ea"/>
                <a:cs typeface="+mn-cs"/>
              </a:rPr>
              <a:t>: Provides data and actions to presentational components.</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16</a:t>
            </a:fld>
            <a:endParaRPr lang="en-US"/>
          </a:p>
        </p:txBody>
      </p:sp>
    </p:spTree>
    <p:extLst>
      <p:ext uri="{BB962C8B-B14F-4D97-AF65-F5344CB8AC3E}">
        <p14:creationId xmlns:p14="http://schemas.microsoft.com/office/powerpoint/2010/main" val="2591488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 the container component.</a:t>
            </a:r>
          </a:p>
          <a:p>
            <a:r>
              <a:rPr lang="en-US" sz="1200" b="0" kern="1200" dirty="0">
                <a:solidFill>
                  <a:schemeClr val="tx1"/>
                </a:solidFill>
                <a:effectLst/>
                <a:latin typeface="+mn-lt"/>
                <a:ea typeface="+mn-ea"/>
                <a:cs typeface="+mn-cs"/>
              </a:rPr>
              <a:t>The tesla-</a:t>
            </a:r>
            <a:r>
              <a:rPr lang="en-US" sz="1200" b="0" kern="1200" dirty="0" err="1">
                <a:solidFill>
                  <a:schemeClr val="tx1"/>
                </a:solidFill>
                <a:effectLst/>
                <a:latin typeface="+mn-lt"/>
                <a:ea typeface="+mn-ea"/>
                <a:cs typeface="+mn-cs"/>
              </a:rPr>
              <a:t>battery.component</a:t>
            </a:r>
            <a:r>
              <a:rPr lang="en-US" sz="1200" b="0" kern="1200" dirty="0">
                <a:solidFill>
                  <a:schemeClr val="tx1"/>
                </a:solidFill>
                <a:effectLst/>
                <a:latin typeface="+mn-lt"/>
                <a:ea typeface="+mn-ea"/>
                <a:cs typeface="+mn-cs"/>
              </a:rPr>
              <a:t>: Provides data and actions to presentational components.</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18</a:t>
            </a:fld>
            <a:endParaRPr lang="en-US"/>
          </a:p>
        </p:txBody>
      </p:sp>
    </p:spTree>
    <p:extLst>
      <p:ext uri="{BB962C8B-B14F-4D97-AF65-F5344CB8AC3E}">
        <p14:creationId xmlns:p14="http://schemas.microsoft.com/office/powerpoint/2010/main" val="1783829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25</a:t>
            </a:fld>
            <a:endParaRPr lang="en-US"/>
          </a:p>
        </p:txBody>
      </p:sp>
    </p:spTree>
    <p:extLst>
      <p:ext uri="{BB962C8B-B14F-4D97-AF65-F5344CB8AC3E}">
        <p14:creationId xmlns:p14="http://schemas.microsoft.com/office/powerpoint/2010/main" val="1433944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26</a:t>
            </a:fld>
            <a:endParaRPr lang="en-US"/>
          </a:p>
        </p:txBody>
      </p:sp>
    </p:spTree>
    <p:extLst>
      <p:ext uri="{BB962C8B-B14F-4D97-AF65-F5344CB8AC3E}">
        <p14:creationId xmlns:p14="http://schemas.microsoft.com/office/powerpoint/2010/main" val="27486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DFE72-D365-6E46-BCB5-9E8D2B378B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A63FD0-4F71-DF49-90B3-7081B890F1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7C026C-B79A-F14E-9A8C-B186D3962BC7}"/>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5" name="Footer Placeholder 4">
            <a:extLst>
              <a:ext uri="{FF2B5EF4-FFF2-40B4-BE49-F238E27FC236}">
                <a16:creationId xmlns:a16="http://schemas.microsoft.com/office/drawing/2014/main" id="{87032B64-09AF-6349-9520-0631476ABD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1A441B-EC67-F541-96A3-EDD3C20C9204}"/>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2007442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24FF1-F8EA-1C4F-9DB8-5C9CDF0F21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570DA7-8F9B-BA4A-ABCA-07E68496FA1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B3EF66-EC1C-B74E-AC28-4BAD18B995D7}"/>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5" name="Footer Placeholder 4">
            <a:extLst>
              <a:ext uri="{FF2B5EF4-FFF2-40B4-BE49-F238E27FC236}">
                <a16:creationId xmlns:a16="http://schemas.microsoft.com/office/drawing/2014/main" id="{B0CBD998-4E0E-3448-AC89-B889F35D6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AFD3C8-9D89-294E-AD64-9EB0B623A5E8}"/>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749867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9ED66D-9D49-0147-A9CB-45D1D8C2A8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D33CC7-E7EA-D04D-940D-3BE096279A4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4C35D4-2898-6E4F-8A72-4E1672D1A22F}"/>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5" name="Footer Placeholder 4">
            <a:extLst>
              <a:ext uri="{FF2B5EF4-FFF2-40B4-BE49-F238E27FC236}">
                <a16:creationId xmlns:a16="http://schemas.microsoft.com/office/drawing/2014/main" id="{B539A7C8-C3F6-C94D-B47D-765E05D119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9C8177-6178-5E4A-ABC1-59D449D5B532}"/>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04011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D94EF-4B20-864B-912B-46B867E75A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38F287-5180-1149-BDDC-7A23BB12AAA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BEC05C-E48E-964D-8E99-F2A4F9544899}"/>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5" name="Footer Placeholder 4">
            <a:extLst>
              <a:ext uri="{FF2B5EF4-FFF2-40B4-BE49-F238E27FC236}">
                <a16:creationId xmlns:a16="http://schemas.microsoft.com/office/drawing/2014/main" id="{FADEEB74-B327-2640-A13B-D715E565C6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0F42CE-9945-5740-8544-0B8462242AEF}"/>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921312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A5024-AFB1-BA46-B40B-7BE670A63C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41E7CD-631D-F146-B5BC-193E476F08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5BDE9C0-66CA-7E43-B5F4-8CD6FA5A00E0}"/>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5" name="Footer Placeholder 4">
            <a:extLst>
              <a:ext uri="{FF2B5EF4-FFF2-40B4-BE49-F238E27FC236}">
                <a16:creationId xmlns:a16="http://schemas.microsoft.com/office/drawing/2014/main" id="{8329628D-8058-8743-BA1F-38170664CB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018A5-8104-EB45-8E8F-AA075DE2634F}"/>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526347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58BA5-3A69-7F46-89DB-0334973D8A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D0793B-337E-AF40-A9CD-B77B86A2457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BF1D3C-3AA3-7B4A-89EC-E08B7239FD0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DAE556-2E23-E345-9A3B-96B063795CD9}"/>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6" name="Footer Placeholder 5">
            <a:extLst>
              <a:ext uri="{FF2B5EF4-FFF2-40B4-BE49-F238E27FC236}">
                <a16:creationId xmlns:a16="http://schemas.microsoft.com/office/drawing/2014/main" id="{7B17ED02-B72A-8541-9DD6-EC16EAA320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64D508-17F5-5E48-B27A-7DCE70CAA914}"/>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285182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FB11B-55DB-5444-A70D-8375F421F7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6E53A2-A920-EB4B-A5F7-53FB752B32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80FF5D4-2C66-C148-820F-4133BDABDEC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83DCECF-F328-D549-9158-231C04B8A9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49B6BC0-250D-FF4F-B293-1D6603A3CFA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4AF2C5-EFE6-9947-A293-69DE13F836F1}"/>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8" name="Footer Placeholder 7">
            <a:extLst>
              <a:ext uri="{FF2B5EF4-FFF2-40B4-BE49-F238E27FC236}">
                <a16:creationId xmlns:a16="http://schemas.microsoft.com/office/drawing/2014/main" id="{1B116351-B552-9448-AEDF-153C023BA8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1B8C53-DEBB-D640-B4C4-88798446EDD7}"/>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836195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88FD4-4540-F54D-A017-65549C7B58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AC480D-C362-CA4D-83C6-B6F50E70B355}"/>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4" name="Footer Placeholder 3">
            <a:extLst>
              <a:ext uri="{FF2B5EF4-FFF2-40B4-BE49-F238E27FC236}">
                <a16:creationId xmlns:a16="http://schemas.microsoft.com/office/drawing/2014/main" id="{2B123786-3E38-CB42-98B2-88AB7CE74E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99FC5D-C8A7-DC4A-97B7-988A267CBA66}"/>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929025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18440F-49C4-7C48-BF4E-B7434FAB80C5}"/>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3" name="Footer Placeholder 2">
            <a:extLst>
              <a:ext uri="{FF2B5EF4-FFF2-40B4-BE49-F238E27FC236}">
                <a16:creationId xmlns:a16="http://schemas.microsoft.com/office/drawing/2014/main" id="{86E36214-8489-234A-A73C-762FF0A644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CF25E-2F83-2746-B73B-909661E3B3BD}"/>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551423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08F0A-F383-B34D-8737-54E32D6CBB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92C9E2-6ED7-1D42-9375-B228368F11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BC171D-1058-B546-AE61-CE4BF54CB2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390F53C-FDA9-5E4E-B2D8-A11A5E4562E5}"/>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6" name="Footer Placeholder 5">
            <a:extLst>
              <a:ext uri="{FF2B5EF4-FFF2-40B4-BE49-F238E27FC236}">
                <a16:creationId xmlns:a16="http://schemas.microsoft.com/office/drawing/2014/main" id="{BF9DBECB-FA67-0F4E-A51F-FAEA412693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4D8ACF-E13A-1A45-A111-0AF9DB7A0BA1}"/>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428904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6934F-5E02-5947-9C5A-5B9F6FE8B8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95DBCB-99A5-D346-B279-B45CFD4222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40D59C-A7E3-7145-B26F-54BB6D375A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D01AFD-1EE7-E34B-8D02-5D2C89F8FB0A}"/>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6" name="Footer Placeholder 5">
            <a:extLst>
              <a:ext uri="{FF2B5EF4-FFF2-40B4-BE49-F238E27FC236}">
                <a16:creationId xmlns:a16="http://schemas.microsoft.com/office/drawing/2014/main" id="{2B426A46-DBDC-A941-BF14-DCF73606D7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AA62FC-EC80-2B4C-80DB-F47442DB46F2}"/>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966999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0E10F0-7BBD-134A-B4C6-8F564B4EC8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C38F43-00E3-FD45-BF76-92E827F173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A70261-6516-454A-9065-87DA421679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AEE2E8-78B3-3240-BD28-418FE0C7D6E7}" type="datetimeFigureOut">
              <a:rPr lang="en-US" smtClean="0"/>
              <a:t>11/25/18</a:t>
            </a:fld>
            <a:endParaRPr lang="en-US"/>
          </a:p>
        </p:txBody>
      </p:sp>
      <p:sp>
        <p:nvSpPr>
          <p:cNvPr id="5" name="Footer Placeholder 4">
            <a:extLst>
              <a:ext uri="{FF2B5EF4-FFF2-40B4-BE49-F238E27FC236}">
                <a16:creationId xmlns:a16="http://schemas.microsoft.com/office/drawing/2014/main" id="{504321D0-16FD-E249-A785-E7D338DD8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D61A0F-ADC8-4448-857D-1E5000BD79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B321D5-A51C-1B4A-B0F3-3B669A59D247}" type="slidenum">
              <a:rPr lang="en-US" smtClean="0"/>
              <a:t>‹#›</a:t>
            </a:fld>
            <a:endParaRPr lang="en-US"/>
          </a:p>
        </p:txBody>
      </p:sp>
    </p:spTree>
    <p:extLst>
      <p:ext uri="{BB962C8B-B14F-4D97-AF65-F5344CB8AC3E}">
        <p14:creationId xmlns:p14="http://schemas.microsoft.com/office/powerpoint/2010/main" val="489566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EFEF-CEE0-8648-A2E5-20556F928B2F}"/>
              </a:ext>
            </a:extLst>
          </p:cNvPr>
          <p:cNvSpPr>
            <a:spLocks noGrp="1"/>
          </p:cNvSpPr>
          <p:nvPr>
            <p:ph type="ctrTitle"/>
          </p:nvPr>
        </p:nvSpPr>
        <p:spPr/>
        <p:txBody>
          <a:bodyPr>
            <a:normAutofit/>
          </a:bodyPr>
          <a:lstStyle/>
          <a:p>
            <a:r>
              <a:rPr lang="en-US" b="1" dirty="0"/>
              <a:t>Building Tesla’s Battery Range Calculator with </a:t>
            </a:r>
            <a:r>
              <a:rPr lang="en-US" b="1" dirty="0" err="1"/>
              <a:t>Vue</a:t>
            </a:r>
            <a:endParaRPr lang="en-US" b="1" dirty="0"/>
          </a:p>
        </p:txBody>
      </p:sp>
      <p:sp>
        <p:nvSpPr>
          <p:cNvPr id="3" name="Subtitle 2">
            <a:extLst>
              <a:ext uri="{FF2B5EF4-FFF2-40B4-BE49-F238E27FC236}">
                <a16:creationId xmlns:a16="http://schemas.microsoft.com/office/drawing/2014/main" id="{12CCA686-E9F9-884C-856E-6C9E5290BC74}"/>
              </a:ext>
            </a:extLst>
          </p:cNvPr>
          <p:cNvSpPr>
            <a:spLocks noGrp="1"/>
          </p:cNvSpPr>
          <p:nvPr>
            <p:ph type="subTitle" idx="1"/>
          </p:nvPr>
        </p:nvSpPr>
        <p:spPr/>
        <p:txBody>
          <a:bodyPr/>
          <a:lstStyle/>
          <a:p>
            <a:endParaRPr lang="en-US" dirty="0"/>
          </a:p>
        </p:txBody>
      </p:sp>
      <p:pic>
        <p:nvPicPr>
          <p:cNvPr id="5" name="Picture 4">
            <a:extLst>
              <a:ext uri="{FF2B5EF4-FFF2-40B4-BE49-F238E27FC236}">
                <a16:creationId xmlns:a16="http://schemas.microsoft.com/office/drawing/2014/main" id="{749CB7B7-53AA-074A-8D67-2C1C4A088EF1}"/>
              </a:ext>
            </a:extLst>
          </p:cNvPr>
          <p:cNvPicPr>
            <a:picLocks noChangeAspect="1"/>
          </p:cNvPicPr>
          <p:nvPr/>
        </p:nvPicPr>
        <p:blipFill>
          <a:blip r:embed="rId2"/>
          <a:stretch>
            <a:fillRect/>
          </a:stretch>
        </p:blipFill>
        <p:spPr>
          <a:xfrm>
            <a:off x="4826000" y="3670969"/>
            <a:ext cx="2540000" cy="2540000"/>
          </a:xfrm>
          <a:prstGeom prst="rect">
            <a:avLst/>
          </a:prstGeom>
        </p:spPr>
      </p:pic>
    </p:spTree>
    <p:extLst>
      <p:ext uri="{BB962C8B-B14F-4D97-AF65-F5344CB8AC3E}">
        <p14:creationId xmlns:p14="http://schemas.microsoft.com/office/powerpoint/2010/main" val="2266578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5C0D-6519-A743-871E-D1928839CB5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6C61E06-8791-F84C-AC0E-72A8787ACE88}"/>
              </a:ext>
            </a:extLst>
          </p:cNvPr>
          <p:cNvPicPr>
            <a:picLocks noGrp="1" noChangeAspect="1"/>
          </p:cNvPicPr>
          <p:nvPr>
            <p:ph idx="1"/>
          </p:nvPr>
        </p:nvPicPr>
        <p:blipFill>
          <a:blip r:embed="rId2"/>
          <a:stretch>
            <a:fillRect/>
          </a:stretch>
        </p:blipFill>
        <p:spPr>
          <a:xfrm>
            <a:off x="973069" y="365125"/>
            <a:ext cx="10380731" cy="6180054"/>
          </a:xfrm>
        </p:spPr>
      </p:pic>
    </p:spTree>
    <p:extLst>
      <p:ext uri="{BB962C8B-B14F-4D97-AF65-F5344CB8AC3E}">
        <p14:creationId xmlns:p14="http://schemas.microsoft.com/office/powerpoint/2010/main" val="1313600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28B66-CCDE-484A-B4E2-E7545CE77227}"/>
              </a:ext>
            </a:extLst>
          </p:cNvPr>
          <p:cNvSpPr>
            <a:spLocks noGrp="1"/>
          </p:cNvSpPr>
          <p:nvPr>
            <p:ph type="title"/>
          </p:nvPr>
        </p:nvSpPr>
        <p:spPr/>
        <p:txBody>
          <a:bodyPr/>
          <a:lstStyle/>
          <a:p>
            <a:pPr algn="ctr"/>
            <a:r>
              <a:rPr lang="en-US" b="1" dirty="0">
                <a:solidFill>
                  <a:schemeClr val="accent2"/>
                </a:solidFill>
              </a:rPr>
              <a:t>Live version</a:t>
            </a:r>
          </a:p>
        </p:txBody>
      </p:sp>
      <p:sp>
        <p:nvSpPr>
          <p:cNvPr id="3" name="Content Placeholder 2">
            <a:extLst>
              <a:ext uri="{FF2B5EF4-FFF2-40B4-BE49-F238E27FC236}">
                <a16:creationId xmlns:a16="http://schemas.microsoft.com/office/drawing/2014/main" id="{44012129-38C7-1745-83CE-315AF2997F1F}"/>
              </a:ext>
            </a:extLst>
          </p:cNvPr>
          <p:cNvSpPr>
            <a:spLocks noGrp="1"/>
          </p:cNvSpPr>
          <p:nvPr>
            <p:ph idx="1"/>
          </p:nvPr>
        </p:nvSpPr>
        <p:spPr/>
        <p:txBody>
          <a:bodyPr/>
          <a:lstStyle/>
          <a:p>
            <a:endParaRPr lang="en-US" dirty="0"/>
          </a:p>
          <a:p>
            <a:pPr marL="0" indent="0">
              <a:buNone/>
            </a:pPr>
            <a:endParaRPr lang="en-US" dirty="0"/>
          </a:p>
          <a:p>
            <a:pPr marL="0" indent="0" algn="ctr">
              <a:buNone/>
            </a:pPr>
            <a:r>
              <a:rPr lang="en-US" sz="4000" b="1" dirty="0">
                <a:solidFill>
                  <a:srgbClr val="C00000"/>
                </a:solidFill>
              </a:rPr>
              <a:t>http://react-tesla-charge-</a:t>
            </a:r>
            <a:r>
              <a:rPr lang="en-US" sz="4000" b="1" dirty="0" err="1">
                <a:solidFill>
                  <a:srgbClr val="C00000"/>
                </a:solidFill>
              </a:rPr>
              <a:t>calculator.surge.sh</a:t>
            </a:r>
            <a:r>
              <a:rPr lang="en-US" sz="4000" b="1" dirty="0">
                <a:solidFill>
                  <a:srgbClr val="C00000"/>
                </a:solidFill>
              </a:rPr>
              <a:t>/</a:t>
            </a:r>
          </a:p>
        </p:txBody>
      </p:sp>
    </p:spTree>
    <p:extLst>
      <p:ext uri="{BB962C8B-B14F-4D97-AF65-F5344CB8AC3E}">
        <p14:creationId xmlns:p14="http://schemas.microsoft.com/office/powerpoint/2010/main" val="4222434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5939D-D6CA-5849-97E6-2997C228D766}"/>
              </a:ext>
            </a:extLst>
          </p:cNvPr>
          <p:cNvSpPr>
            <a:spLocks noGrp="1"/>
          </p:cNvSpPr>
          <p:nvPr>
            <p:ph type="title"/>
          </p:nvPr>
        </p:nvSpPr>
        <p:spPr/>
        <p:txBody>
          <a:bodyPr>
            <a:normAutofit fontScale="90000"/>
          </a:bodyPr>
          <a:lstStyle/>
          <a:p>
            <a:pPr algn="ctr"/>
            <a:r>
              <a:rPr lang="en-US" b="1" dirty="0"/>
              <a:t>Component based</a:t>
            </a:r>
            <a:br>
              <a:rPr lang="en-US" b="1" dirty="0"/>
            </a:br>
            <a:br>
              <a:rPr lang="en-US" b="1" dirty="0"/>
            </a:br>
            <a:r>
              <a:rPr lang="nl-NL" sz="2700" b="1" i="1" dirty="0"/>
              <a:t>A component </a:t>
            </a:r>
            <a:r>
              <a:rPr lang="nl-NL" sz="2700" b="1" i="1" dirty="0" err="1"/>
              <a:t>adds</a:t>
            </a:r>
            <a:r>
              <a:rPr lang="nl-NL" sz="2700" b="1" i="1" dirty="0"/>
              <a:t> logic </a:t>
            </a:r>
            <a:r>
              <a:rPr lang="nl-NL" sz="2700" b="1" i="1" dirty="0" err="1"/>
              <a:t>to</a:t>
            </a:r>
            <a:r>
              <a:rPr lang="nl-NL" sz="2700" b="1" i="1" dirty="0"/>
              <a:t> DOM </a:t>
            </a:r>
            <a:r>
              <a:rPr lang="nl-NL" sz="2700" b="1" i="1" dirty="0" err="1"/>
              <a:t>elements</a:t>
            </a:r>
            <a:endParaRPr lang="en-US" sz="2700" b="1" dirty="0"/>
          </a:p>
        </p:txBody>
      </p:sp>
      <p:pic>
        <p:nvPicPr>
          <p:cNvPr id="5" name="Content Placeholder 4">
            <a:extLst>
              <a:ext uri="{FF2B5EF4-FFF2-40B4-BE49-F238E27FC236}">
                <a16:creationId xmlns:a16="http://schemas.microsoft.com/office/drawing/2014/main" id="{280673CA-EC51-5D42-A7D3-3595B64F96B2}"/>
              </a:ext>
            </a:extLst>
          </p:cNvPr>
          <p:cNvPicPr>
            <a:picLocks noGrp="1" noChangeAspect="1"/>
          </p:cNvPicPr>
          <p:nvPr>
            <p:ph idx="1"/>
          </p:nvPr>
        </p:nvPicPr>
        <p:blipFill>
          <a:blip r:embed="rId3"/>
          <a:stretch>
            <a:fillRect/>
          </a:stretch>
        </p:blipFill>
        <p:spPr>
          <a:xfrm>
            <a:off x="1631950" y="2274094"/>
            <a:ext cx="8928100" cy="3454400"/>
          </a:xfrm>
        </p:spPr>
      </p:pic>
    </p:spTree>
    <p:extLst>
      <p:ext uri="{BB962C8B-B14F-4D97-AF65-F5344CB8AC3E}">
        <p14:creationId xmlns:p14="http://schemas.microsoft.com/office/powerpoint/2010/main" val="29890553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2553840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79F14-BA6B-684E-8D1D-3120B159ACA5}"/>
              </a:ext>
            </a:extLst>
          </p:cNvPr>
          <p:cNvSpPr>
            <a:spLocks noGrp="1"/>
          </p:cNvSpPr>
          <p:nvPr>
            <p:ph type="title"/>
          </p:nvPr>
        </p:nvSpPr>
        <p:spPr/>
        <p:txBody>
          <a:bodyPr/>
          <a:lstStyle/>
          <a:p>
            <a:pPr algn="ctr"/>
            <a:r>
              <a:rPr lang="en-US" b="1" dirty="0"/>
              <a:t>The UI is represented by a component tree</a:t>
            </a:r>
          </a:p>
        </p:txBody>
      </p:sp>
      <p:sp>
        <p:nvSpPr>
          <p:cNvPr id="3" name="Content Placeholder 2">
            <a:extLst>
              <a:ext uri="{FF2B5EF4-FFF2-40B4-BE49-F238E27FC236}">
                <a16:creationId xmlns:a16="http://schemas.microsoft.com/office/drawing/2014/main" id="{3EFA014F-EC94-8040-B992-2982A478B808}"/>
              </a:ext>
            </a:extLst>
          </p:cNvPr>
          <p:cNvSpPr>
            <a:spLocks noGrp="1"/>
          </p:cNvSpPr>
          <p:nvPr>
            <p:ph idx="1"/>
          </p:nvPr>
        </p:nvSpPr>
        <p:spPr/>
        <p:txBody>
          <a:bodyPr>
            <a:normAutofit lnSpcReduction="10000"/>
          </a:bodyPr>
          <a:lstStyle/>
          <a:p>
            <a:endParaRPr lang="en-US" dirty="0"/>
          </a:p>
          <a:p>
            <a:pPr marL="0" indent="0">
              <a:buNone/>
            </a:pPr>
            <a:r>
              <a:rPr lang="en-US" dirty="0"/>
              <a:t>&lt;</a:t>
            </a:r>
            <a:r>
              <a:rPr lang="en-US" b="1" dirty="0">
                <a:solidFill>
                  <a:srgbClr val="FF0000"/>
                </a:solidFill>
              </a:rPr>
              <a:t>App</a:t>
            </a:r>
            <a:r>
              <a:rPr lang="en-US" dirty="0"/>
              <a:t>&gt; -- Application entry point</a:t>
            </a:r>
            <a:br>
              <a:rPr lang="en-US" dirty="0"/>
            </a:br>
            <a:r>
              <a:rPr lang="en-US" dirty="0"/>
              <a:t>	&lt;</a:t>
            </a:r>
            <a:r>
              <a:rPr lang="en-US" b="1" dirty="0" err="1">
                <a:solidFill>
                  <a:schemeClr val="accent2">
                    <a:lumMod val="75000"/>
                  </a:schemeClr>
                </a:solidFill>
              </a:rPr>
              <a:t>TeslaHeader</a:t>
            </a:r>
            <a:r>
              <a:rPr lang="en-US" dirty="0"/>
              <a:t>&gt;&lt;/</a:t>
            </a:r>
            <a:r>
              <a:rPr lang="en-US" b="1" dirty="0" err="1">
                <a:solidFill>
                  <a:schemeClr val="accent2">
                    <a:lumMod val="75000"/>
                  </a:schemeClr>
                </a:solidFill>
              </a:rPr>
              <a:t>TeslaHeader</a:t>
            </a:r>
            <a:r>
              <a:rPr lang="en-US" dirty="0"/>
              <a:t>&gt;</a:t>
            </a:r>
            <a:br>
              <a:rPr lang="en-US" dirty="0"/>
            </a:br>
            <a:r>
              <a:rPr lang="en-US" dirty="0"/>
              <a:t>		&lt;</a:t>
            </a:r>
            <a:r>
              <a:rPr lang="en-US" b="1" dirty="0" err="1">
                <a:solidFill>
                  <a:srgbClr val="C00000"/>
                </a:solidFill>
              </a:rPr>
              <a:t>TeslaBattery</a:t>
            </a:r>
            <a:r>
              <a:rPr lang="en-US" dirty="0"/>
              <a:t>&gt; </a:t>
            </a:r>
            <a:r>
              <a:rPr lang="en-US" dirty="0">
                <a:solidFill>
                  <a:schemeClr val="accent2"/>
                </a:solidFill>
              </a:rPr>
              <a:t>-- </a:t>
            </a:r>
            <a:r>
              <a:rPr lang="en-US" b="1" i="1" dirty="0">
                <a:solidFill>
                  <a:schemeClr val="accent4"/>
                </a:solidFill>
              </a:rPr>
              <a:t>Container Component</a:t>
            </a:r>
            <a:br>
              <a:rPr lang="en-US" dirty="0"/>
            </a:br>
            <a:r>
              <a:rPr lang="en-US" dirty="0"/>
              <a:t>			&lt;</a:t>
            </a:r>
            <a:r>
              <a:rPr lang="en-US" b="1" dirty="0" err="1">
                <a:solidFill>
                  <a:schemeClr val="accent2"/>
                </a:solidFill>
              </a:rPr>
              <a:t>TeslaCar</a:t>
            </a:r>
            <a:r>
              <a:rPr lang="en-US" dirty="0"/>
              <a:t> /&gt; -- </a:t>
            </a:r>
            <a:r>
              <a:rPr lang="en-US" b="1" i="1" dirty="0">
                <a:solidFill>
                  <a:schemeClr val="accent4"/>
                </a:solidFill>
              </a:rPr>
              <a:t>Presentational Component</a:t>
            </a:r>
            <a:br>
              <a:rPr lang="en-US" dirty="0"/>
            </a:br>
            <a:r>
              <a:rPr lang="en-US" dirty="0"/>
              <a:t>			&lt;</a:t>
            </a:r>
            <a:r>
              <a:rPr lang="en-US" b="1" dirty="0" err="1">
                <a:solidFill>
                  <a:schemeClr val="accent2"/>
                </a:solidFill>
              </a:rPr>
              <a:t>TeslaStats</a:t>
            </a:r>
            <a:r>
              <a:rPr lang="en-US" dirty="0"/>
              <a:t> /&gt; -- </a:t>
            </a:r>
            <a:r>
              <a:rPr lang="en-US" b="1" dirty="0">
                <a:solidFill>
                  <a:schemeClr val="accent4"/>
                </a:solidFill>
              </a:rPr>
              <a:t>Presentational Component </a:t>
            </a:r>
            <a:br>
              <a:rPr lang="en-US" dirty="0"/>
            </a:br>
            <a:r>
              <a:rPr lang="en-US" dirty="0"/>
              <a:t>			&lt;</a:t>
            </a:r>
            <a:r>
              <a:rPr lang="en-US" b="1" dirty="0" err="1">
                <a:solidFill>
                  <a:schemeClr val="accent2"/>
                </a:solidFill>
              </a:rPr>
              <a:t>TeslaCounter</a:t>
            </a:r>
            <a:r>
              <a:rPr lang="en-US" dirty="0"/>
              <a:t> /&gt; -- </a:t>
            </a:r>
            <a:r>
              <a:rPr lang="en-US" b="1" dirty="0">
                <a:solidFill>
                  <a:schemeClr val="accent4"/>
                </a:solidFill>
              </a:rPr>
              <a:t>Presentational Component</a:t>
            </a:r>
            <a:br>
              <a:rPr lang="en-US" dirty="0"/>
            </a:br>
            <a:r>
              <a:rPr lang="en-US" dirty="0"/>
              <a:t>			&lt;</a:t>
            </a:r>
            <a:r>
              <a:rPr lang="en-US" b="1" dirty="0" err="1">
                <a:solidFill>
                  <a:schemeClr val="accent2"/>
                </a:solidFill>
              </a:rPr>
              <a:t>TeslaClimate</a:t>
            </a:r>
            <a:r>
              <a:rPr lang="en-US" dirty="0"/>
              <a:t> /&gt; -- </a:t>
            </a:r>
            <a:r>
              <a:rPr lang="en-US" b="1" dirty="0">
                <a:solidFill>
                  <a:schemeClr val="accent4"/>
                </a:solidFill>
              </a:rPr>
              <a:t>Presentational Component</a:t>
            </a:r>
            <a:br>
              <a:rPr lang="en-US" dirty="0"/>
            </a:br>
            <a:r>
              <a:rPr lang="en-US" dirty="0"/>
              <a:t>			&lt;</a:t>
            </a:r>
            <a:r>
              <a:rPr lang="en-US" b="1" dirty="0" err="1">
                <a:solidFill>
                  <a:schemeClr val="accent2"/>
                </a:solidFill>
              </a:rPr>
              <a:t>TeslaWheels</a:t>
            </a:r>
            <a:r>
              <a:rPr lang="en-US" dirty="0"/>
              <a:t> /&gt; -- </a:t>
            </a:r>
            <a:r>
              <a:rPr lang="en-US" b="1" dirty="0">
                <a:solidFill>
                  <a:schemeClr val="accent4"/>
                </a:solidFill>
              </a:rPr>
              <a:t>Presentational Component</a:t>
            </a:r>
            <a:br>
              <a:rPr lang="en-US" dirty="0"/>
            </a:br>
            <a:r>
              <a:rPr lang="en-US" dirty="0"/>
              <a:t>			&lt;</a:t>
            </a:r>
            <a:r>
              <a:rPr lang="en-US" b="1" dirty="0" err="1">
                <a:solidFill>
                  <a:schemeClr val="accent2"/>
                </a:solidFill>
              </a:rPr>
              <a:t>TeslaNotice</a:t>
            </a:r>
            <a:r>
              <a:rPr lang="en-US" dirty="0"/>
              <a:t> /&gt; -- </a:t>
            </a:r>
            <a:r>
              <a:rPr lang="en-US" b="1" dirty="0">
                <a:solidFill>
                  <a:schemeClr val="accent4"/>
                </a:solidFill>
              </a:rPr>
              <a:t>Presentational Component</a:t>
            </a:r>
            <a:br>
              <a:rPr lang="en-US" dirty="0"/>
            </a:br>
            <a:r>
              <a:rPr lang="en-US" dirty="0"/>
              <a:t>		&lt;/</a:t>
            </a:r>
            <a:r>
              <a:rPr lang="en-US" b="1" dirty="0" err="1">
                <a:solidFill>
                  <a:srgbClr val="C00000"/>
                </a:solidFill>
              </a:rPr>
              <a:t>TeslaBattery</a:t>
            </a:r>
            <a:r>
              <a:rPr lang="en-US" dirty="0"/>
              <a:t>&gt;</a:t>
            </a:r>
            <a:br>
              <a:rPr lang="en-US" dirty="0"/>
            </a:br>
            <a:r>
              <a:rPr lang="en-US" dirty="0"/>
              <a:t>&lt;/</a:t>
            </a:r>
            <a:r>
              <a:rPr lang="en-US" b="1" dirty="0">
                <a:solidFill>
                  <a:srgbClr val="FF0000"/>
                </a:solidFill>
              </a:rPr>
              <a:t>App</a:t>
            </a:r>
            <a:r>
              <a:rPr lang="en-US" dirty="0"/>
              <a:t>&gt;</a:t>
            </a:r>
          </a:p>
        </p:txBody>
      </p:sp>
    </p:spTree>
    <p:extLst>
      <p:ext uri="{BB962C8B-B14F-4D97-AF65-F5344CB8AC3E}">
        <p14:creationId xmlns:p14="http://schemas.microsoft.com/office/powerpoint/2010/main" val="4220523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C00000"/>
                </a:solidFill>
                <a:highlight>
                  <a:srgbClr val="FFFF00"/>
                </a:highlight>
                <a:latin typeface="Calibri" panose="020F0502020204030204"/>
              </a:rPr>
              <a:t>m</a:t>
            </a: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ain.js</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BC3F079-C886-E449-B190-7FB5AE616586}"/>
              </a:ext>
            </a:extLst>
          </p:cNvPr>
          <p:cNvSpPr txBox="1"/>
          <p:nvPr/>
        </p:nvSpPr>
        <p:spPr>
          <a:xfrm>
            <a:off x="7336164" y="3751480"/>
            <a:ext cx="3068129" cy="369332"/>
          </a:xfrm>
          <a:prstGeom prst="rect">
            <a:avLst/>
          </a:prstGeom>
          <a:noFill/>
        </p:spPr>
        <p:txBody>
          <a:bodyPr wrap="square" rtlCol="0">
            <a:spAutoFit/>
          </a:bodyPr>
          <a:lstStyle/>
          <a:p>
            <a:r>
              <a:rPr lang="en-US" b="1" i="1" dirty="0">
                <a:sym typeface="Wingdings" pitchFamily="2" charset="2"/>
              </a:rPr>
              <a:t> </a:t>
            </a:r>
            <a:r>
              <a:rPr lang="en-US" b="1" i="1" dirty="0"/>
              <a:t>Container Component</a:t>
            </a:r>
            <a:endParaRPr lang="en-US" dirty="0"/>
          </a:p>
        </p:txBody>
      </p:sp>
      <p:sp>
        <p:nvSpPr>
          <p:cNvPr id="33" name="TextBox 32">
            <a:extLst>
              <a:ext uri="{FF2B5EF4-FFF2-40B4-BE49-F238E27FC236}">
                <a16:creationId xmlns:a16="http://schemas.microsoft.com/office/drawing/2014/main" id="{CD6C1554-C3B3-4A46-9EF3-22A47ED4E629}"/>
              </a:ext>
            </a:extLst>
          </p:cNvPr>
          <p:cNvSpPr txBox="1"/>
          <p:nvPr/>
        </p:nvSpPr>
        <p:spPr>
          <a:xfrm>
            <a:off x="4268035" y="6429143"/>
            <a:ext cx="3683979" cy="369332"/>
          </a:xfrm>
          <a:prstGeom prst="rect">
            <a:avLst/>
          </a:prstGeom>
          <a:noFill/>
        </p:spPr>
        <p:txBody>
          <a:bodyPr wrap="square" rtlCol="0">
            <a:spAutoFit/>
          </a:bodyPr>
          <a:lstStyle/>
          <a:p>
            <a:pPr marL="285750" indent="-285750">
              <a:buFont typeface="Wingdings" pitchFamily="2" charset="2"/>
              <a:buChar char="à"/>
            </a:pPr>
            <a:r>
              <a:rPr lang="en-US" b="1" dirty="0"/>
              <a:t>Presentational </a:t>
            </a:r>
            <a:r>
              <a:rPr lang="en-US" b="1" i="1" dirty="0"/>
              <a:t>Components</a:t>
            </a:r>
            <a:endParaRPr lang="en-US" dirty="0"/>
          </a:p>
        </p:txBody>
      </p:sp>
    </p:spTree>
    <p:extLst>
      <p:ext uri="{BB962C8B-B14F-4D97-AF65-F5344CB8AC3E}">
        <p14:creationId xmlns:p14="http://schemas.microsoft.com/office/powerpoint/2010/main" val="3623396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2C273-A981-C44E-BC86-E648C6CDD161}"/>
              </a:ext>
            </a:extLst>
          </p:cNvPr>
          <p:cNvSpPr>
            <a:spLocks noGrp="1"/>
          </p:cNvSpPr>
          <p:nvPr>
            <p:ph type="title"/>
          </p:nvPr>
        </p:nvSpPr>
        <p:spPr/>
        <p:txBody>
          <a:bodyPr/>
          <a:lstStyle/>
          <a:p>
            <a:pPr algn="ctr"/>
            <a:r>
              <a:rPr lang="en-US" b="1" dirty="0"/>
              <a:t>Entry Point</a:t>
            </a:r>
            <a:endParaRPr lang="en-US" dirty="0">
              <a:solidFill>
                <a:srgbClr val="C00000"/>
              </a:solidFill>
            </a:endParaRPr>
          </a:p>
        </p:txBody>
      </p:sp>
      <p:pic>
        <p:nvPicPr>
          <p:cNvPr id="7" name="Picture 6">
            <a:extLst>
              <a:ext uri="{FF2B5EF4-FFF2-40B4-BE49-F238E27FC236}">
                <a16:creationId xmlns:a16="http://schemas.microsoft.com/office/drawing/2014/main" id="{0B13E3D0-E12E-8047-97AE-73ABE10B686A}"/>
              </a:ext>
            </a:extLst>
          </p:cNvPr>
          <p:cNvPicPr>
            <a:picLocks noChangeAspect="1"/>
          </p:cNvPicPr>
          <p:nvPr/>
        </p:nvPicPr>
        <p:blipFill>
          <a:blip r:embed="rId3"/>
          <a:stretch>
            <a:fillRect/>
          </a:stretch>
        </p:blipFill>
        <p:spPr>
          <a:xfrm>
            <a:off x="702114" y="1812820"/>
            <a:ext cx="4368800" cy="2590800"/>
          </a:xfrm>
          <a:prstGeom prst="rect">
            <a:avLst/>
          </a:prstGeom>
        </p:spPr>
      </p:pic>
      <p:pic>
        <p:nvPicPr>
          <p:cNvPr id="11" name="Content Placeholder 10">
            <a:extLst>
              <a:ext uri="{FF2B5EF4-FFF2-40B4-BE49-F238E27FC236}">
                <a16:creationId xmlns:a16="http://schemas.microsoft.com/office/drawing/2014/main" id="{7FCF65A3-6746-704E-877A-8681A6124AC7}"/>
              </a:ext>
            </a:extLst>
          </p:cNvPr>
          <p:cNvPicPr>
            <a:picLocks noGrp="1" noChangeAspect="1"/>
          </p:cNvPicPr>
          <p:nvPr>
            <p:ph idx="1"/>
          </p:nvPr>
        </p:nvPicPr>
        <p:blipFill>
          <a:blip r:embed="rId4"/>
          <a:stretch>
            <a:fillRect/>
          </a:stretch>
        </p:blipFill>
        <p:spPr>
          <a:xfrm>
            <a:off x="6106885" y="1793813"/>
            <a:ext cx="5644795" cy="5064187"/>
          </a:xfrm>
        </p:spPr>
      </p:pic>
      <p:sp>
        <p:nvSpPr>
          <p:cNvPr id="12" name="Striped Right Arrow 11">
            <a:extLst>
              <a:ext uri="{FF2B5EF4-FFF2-40B4-BE49-F238E27FC236}">
                <a16:creationId xmlns:a16="http://schemas.microsoft.com/office/drawing/2014/main" id="{53AC261E-5316-DE4C-A5F6-C4127E16E907}"/>
              </a:ext>
            </a:extLst>
          </p:cNvPr>
          <p:cNvSpPr/>
          <p:nvPr/>
        </p:nvSpPr>
        <p:spPr>
          <a:xfrm>
            <a:off x="5175524" y="2865904"/>
            <a:ext cx="826750"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01CD517-89B9-4C48-B849-EC3A70CE40C6}"/>
              </a:ext>
            </a:extLst>
          </p:cNvPr>
          <p:cNvSpPr txBox="1"/>
          <p:nvPr/>
        </p:nvSpPr>
        <p:spPr>
          <a:xfrm>
            <a:off x="2237108" y="1386894"/>
            <a:ext cx="1159329" cy="400110"/>
          </a:xfrm>
          <a:prstGeom prst="rect">
            <a:avLst/>
          </a:prstGeom>
          <a:noFill/>
        </p:spPr>
        <p:txBody>
          <a:bodyPr wrap="square" rtlCol="0">
            <a:spAutoFit/>
          </a:bodyPr>
          <a:lstStyle/>
          <a:p>
            <a:r>
              <a:rPr lang="en-US" sz="2000" b="1" dirty="0" err="1">
                <a:solidFill>
                  <a:srgbClr val="FF0000"/>
                </a:solidFill>
              </a:rPr>
              <a:t>main.js</a:t>
            </a:r>
            <a:endParaRPr lang="en-US" sz="2000" dirty="0"/>
          </a:p>
        </p:txBody>
      </p:sp>
      <p:sp>
        <p:nvSpPr>
          <p:cNvPr id="4" name="TextBox 3">
            <a:extLst>
              <a:ext uri="{FF2B5EF4-FFF2-40B4-BE49-F238E27FC236}">
                <a16:creationId xmlns:a16="http://schemas.microsoft.com/office/drawing/2014/main" id="{DF0C3DEF-C925-C949-99A7-CC9615F559BC}"/>
              </a:ext>
            </a:extLst>
          </p:cNvPr>
          <p:cNvSpPr txBox="1"/>
          <p:nvPr/>
        </p:nvSpPr>
        <p:spPr>
          <a:xfrm>
            <a:off x="8490857" y="1355271"/>
            <a:ext cx="1681843" cy="400110"/>
          </a:xfrm>
          <a:prstGeom prst="rect">
            <a:avLst/>
          </a:prstGeom>
          <a:noFill/>
        </p:spPr>
        <p:txBody>
          <a:bodyPr wrap="square" rtlCol="0">
            <a:spAutoFit/>
          </a:bodyPr>
          <a:lstStyle/>
          <a:p>
            <a:r>
              <a:rPr lang="en-US" sz="2000" b="1" dirty="0" err="1">
                <a:solidFill>
                  <a:srgbClr val="C00000"/>
                </a:solidFill>
              </a:rPr>
              <a:t>App.vue</a:t>
            </a:r>
            <a:endParaRPr lang="en-US" sz="2000" dirty="0"/>
          </a:p>
        </p:txBody>
      </p:sp>
    </p:spTree>
    <p:extLst>
      <p:ext uri="{BB962C8B-B14F-4D97-AF65-F5344CB8AC3E}">
        <p14:creationId xmlns:p14="http://schemas.microsoft.com/office/powerpoint/2010/main" val="333508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3058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D46-42A7-B445-9264-D56E2CDA4BD8}"/>
              </a:ext>
            </a:extLst>
          </p:cNvPr>
          <p:cNvSpPr>
            <a:spLocks noGrp="1"/>
          </p:cNvSpPr>
          <p:nvPr>
            <p:ph type="title"/>
          </p:nvPr>
        </p:nvSpPr>
        <p:spPr/>
        <p:txBody>
          <a:bodyPr/>
          <a:lstStyle/>
          <a:p>
            <a:pPr algn="ctr"/>
            <a:r>
              <a:rPr lang="en-US" b="1" dirty="0"/>
              <a:t>Tesla Battery Component </a:t>
            </a:r>
            <a:br>
              <a:rPr lang="en-US" b="1" dirty="0"/>
            </a:br>
            <a:endParaRPr lang="en-US" b="1" dirty="0"/>
          </a:p>
        </p:txBody>
      </p:sp>
      <p:pic>
        <p:nvPicPr>
          <p:cNvPr id="7" name="Content Placeholder 6">
            <a:extLst>
              <a:ext uri="{FF2B5EF4-FFF2-40B4-BE49-F238E27FC236}">
                <a16:creationId xmlns:a16="http://schemas.microsoft.com/office/drawing/2014/main" id="{0CDD7F60-305E-A242-A0EA-619078C12E05}"/>
              </a:ext>
            </a:extLst>
          </p:cNvPr>
          <p:cNvPicPr>
            <a:picLocks noGrp="1" noChangeAspect="1"/>
          </p:cNvPicPr>
          <p:nvPr>
            <p:ph idx="1"/>
          </p:nvPr>
        </p:nvPicPr>
        <p:blipFill>
          <a:blip r:embed="rId3"/>
          <a:stretch>
            <a:fillRect/>
          </a:stretch>
        </p:blipFill>
        <p:spPr>
          <a:xfrm>
            <a:off x="915152" y="1511783"/>
            <a:ext cx="4462670" cy="5123806"/>
          </a:xfrm>
        </p:spPr>
      </p:pic>
      <p:pic>
        <p:nvPicPr>
          <p:cNvPr id="8" name="Content Placeholder 8">
            <a:extLst>
              <a:ext uri="{FF2B5EF4-FFF2-40B4-BE49-F238E27FC236}">
                <a16:creationId xmlns:a16="http://schemas.microsoft.com/office/drawing/2014/main" id="{8F9196A8-8F80-8B4C-9734-01114D73988C}"/>
              </a:ext>
            </a:extLst>
          </p:cNvPr>
          <p:cNvPicPr>
            <a:picLocks noChangeAspect="1"/>
          </p:cNvPicPr>
          <p:nvPr/>
        </p:nvPicPr>
        <p:blipFill>
          <a:blip r:embed="rId4"/>
          <a:stretch>
            <a:fillRect/>
          </a:stretch>
        </p:blipFill>
        <p:spPr>
          <a:xfrm>
            <a:off x="6440555" y="1144810"/>
            <a:ext cx="4263887" cy="5713190"/>
          </a:xfrm>
          <a:prstGeom prst="rect">
            <a:avLst/>
          </a:prstGeom>
        </p:spPr>
      </p:pic>
      <p:sp>
        <p:nvSpPr>
          <p:cNvPr id="9" name="Striped Right Arrow 8">
            <a:extLst>
              <a:ext uri="{FF2B5EF4-FFF2-40B4-BE49-F238E27FC236}">
                <a16:creationId xmlns:a16="http://schemas.microsoft.com/office/drawing/2014/main" id="{26487CAE-C398-364E-8F24-DA305EFAD6A0}"/>
              </a:ext>
            </a:extLst>
          </p:cNvPr>
          <p:cNvSpPr/>
          <p:nvPr/>
        </p:nvSpPr>
        <p:spPr>
          <a:xfrm>
            <a:off x="5495813" y="2807528"/>
            <a:ext cx="826750"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2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04CED-F841-BE49-9EAB-5F30F307C09D}"/>
              </a:ext>
            </a:extLst>
          </p:cNvPr>
          <p:cNvSpPr>
            <a:spLocks noGrp="1"/>
          </p:cNvSpPr>
          <p:nvPr>
            <p:ph type="title"/>
          </p:nvPr>
        </p:nvSpPr>
        <p:spPr/>
        <p:txBody>
          <a:bodyPr>
            <a:normAutofit fontScale="90000"/>
          </a:bodyPr>
          <a:lstStyle/>
          <a:p>
            <a:pPr algn="ctr"/>
            <a:br>
              <a:rPr lang="en-US" b="1" dirty="0"/>
            </a:br>
            <a:br>
              <a:rPr lang="en-US" b="1" dirty="0"/>
            </a:br>
            <a:r>
              <a:rPr lang="en-US" b="1" dirty="0"/>
              <a:t>Data service =&gt; </a:t>
            </a:r>
            <a:r>
              <a:rPr lang="en-US" b="1" dirty="0" err="1">
                <a:solidFill>
                  <a:srgbClr val="FF0000"/>
                </a:solidFill>
              </a:rPr>
              <a:t>TeslaBattery.service</a:t>
            </a:r>
            <a:br>
              <a:rPr lang="en-US" dirty="0"/>
            </a:br>
            <a:br>
              <a:rPr lang="en-US" b="1" dirty="0"/>
            </a:br>
            <a:endParaRPr lang="en-US" dirty="0"/>
          </a:p>
        </p:txBody>
      </p:sp>
      <p:sp>
        <p:nvSpPr>
          <p:cNvPr id="3" name="Content Placeholder 2">
            <a:extLst>
              <a:ext uri="{FF2B5EF4-FFF2-40B4-BE49-F238E27FC236}">
                <a16:creationId xmlns:a16="http://schemas.microsoft.com/office/drawing/2014/main" id="{FD0F8B01-110E-7B4E-A911-C0E775672CF0}"/>
              </a:ext>
            </a:extLst>
          </p:cNvPr>
          <p:cNvSpPr>
            <a:spLocks noGrp="1"/>
          </p:cNvSpPr>
          <p:nvPr>
            <p:ph idx="1"/>
          </p:nvPr>
        </p:nvSpPr>
        <p:spPr/>
        <p:txBody>
          <a:bodyPr>
            <a:normAutofit/>
          </a:bodyPr>
          <a:lstStyle/>
          <a:p>
            <a:pPr marL="0" indent="0">
              <a:buNone/>
            </a:pPr>
            <a:endParaRPr lang="en-US" dirty="0"/>
          </a:p>
          <a:p>
            <a:pPr marL="0" indent="0">
              <a:buNone/>
            </a:pPr>
            <a:endParaRPr lang="en-US" b="1" dirty="0"/>
          </a:p>
          <a:p>
            <a:pPr marL="0" indent="0">
              <a:buNone/>
            </a:pPr>
            <a:r>
              <a:rPr lang="en-US" dirty="0" err="1"/>
              <a:t>tesla_models</a:t>
            </a:r>
            <a:r>
              <a:rPr lang="en-US" dirty="0"/>
              <a:t> = </a:t>
            </a:r>
            <a:r>
              <a:rPr lang="en-US" b="1" dirty="0">
                <a:solidFill>
                  <a:schemeClr val="accent2"/>
                </a:solidFill>
              </a:rPr>
              <a:t>'60', '60D', '75', '75D', '90D', 'P100D’</a:t>
            </a:r>
          </a:p>
          <a:p>
            <a:endParaRPr lang="en-US" b="1" dirty="0"/>
          </a:p>
          <a:p>
            <a:endParaRPr lang="en-US" b="1" dirty="0">
              <a:solidFill>
                <a:schemeClr val="accent2"/>
              </a:solidFill>
            </a:endParaRPr>
          </a:p>
          <a:p>
            <a:endParaRPr lang="en-US" dirty="0"/>
          </a:p>
        </p:txBody>
      </p:sp>
      <p:pic>
        <p:nvPicPr>
          <p:cNvPr id="5" name="Picture 4">
            <a:extLst>
              <a:ext uri="{FF2B5EF4-FFF2-40B4-BE49-F238E27FC236}">
                <a16:creationId xmlns:a16="http://schemas.microsoft.com/office/drawing/2014/main" id="{D158FB88-3572-9F4D-861E-8428DEE46406}"/>
              </a:ext>
            </a:extLst>
          </p:cNvPr>
          <p:cNvPicPr>
            <a:picLocks noChangeAspect="1"/>
          </p:cNvPicPr>
          <p:nvPr/>
        </p:nvPicPr>
        <p:blipFill>
          <a:blip r:embed="rId2"/>
          <a:stretch>
            <a:fillRect/>
          </a:stretch>
        </p:blipFill>
        <p:spPr>
          <a:xfrm>
            <a:off x="8852162" y="3508512"/>
            <a:ext cx="3103591" cy="3200400"/>
          </a:xfrm>
          <a:prstGeom prst="rect">
            <a:avLst/>
          </a:prstGeom>
        </p:spPr>
      </p:pic>
      <p:graphicFrame>
        <p:nvGraphicFramePr>
          <p:cNvPr id="6" name="Table 5">
            <a:extLst>
              <a:ext uri="{FF2B5EF4-FFF2-40B4-BE49-F238E27FC236}">
                <a16:creationId xmlns:a16="http://schemas.microsoft.com/office/drawing/2014/main" id="{3266B145-1980-274B-87D6-044F22E7AA6A}"/>
              </a:ext>
            </a:extLst>
          </p:cNvPr>
          <p:cNvGraphicFramePr>
            <a:graphicFrameLocks noGrp="1"/>
          </p:cNvGraphicFramePr>
          <p:nvPr>
            <p:extLst>
              <p:ext uri="{D42A27DB-BD31-4B8C-83A1-F6EECF244321}">
                <p14:modId xmlns:p14="http://schemas.microsoft.com/office/powerpoint/2010/main" val="450160794"/>
              </p:ext>
            </p:extLst>
          </p:nvPr>
        </p:nvGraphicFramePr>
        <p:xfrm>
          <a:off x="1003852" y="4538213"/>
          <a:ext cx="7714976" cy="2170699"/>
        </p:xfrm>
        <a:graphic>
          <a:graphicData uri="http://schemas.openxmlformats.org/drawingml/2006/table">
            <a:tbl>
              <a:tblPr firstRow="1" bandRow="1">
                <a:tableStyleId>{073A0DAA-6AF3-43AB-8588-CEC1D06C72B9}</a:tableStyleId>
              </a:tblPr>
              <a:tblGrid>
                <a:gridCol w="7714976">
                  <a:extLst>
                    <a:ext uri="{9D8B030D-6E8A-4147-A177-3AD203B41FA5}">
                      <a16:colId xmlns:a16="http://schemas.microsoft.com/office/drawing/2014/main" val="2200094965"/>
                    </a:ext>
                  </a:extLst>
                </a:gridCol>
              </a:tblGrid>
              <a:tr h="2170699">
                <a:tc>
                  <a:txBody>
                    <a:bodyPr/>
                    <a:lstStyle/>
                    <a:p>
                      <a:pPr marL="1371600" lvl="3" indent="0">
                        <a:buNone/>
                      </a:pPr>
                      <a:r>
                        <a:rPr lang="en-US" sz="2200" b="1" dirty="0">
                          <a:solidFill>
                            <a:srgbClr val="C00000"/>
                          </a:solidFill>
                        </a:rPr>
                        <a:t>Models </a:t>
                      </a:r>
                    </a:p>
                    <a:p>
                      <a:pPr marL="1371600" lvl="3" indent="0">
                        <a:buNone/>
                      </a:pPr>
                      <a:r>
                        <a:rPr lang="en-US" sz="2200" b="1" dirty="0">
                          <a:solidFill>
                            <a:srgbClr val="C00000"/>
                          </a:solidFill>
                        </a:rPr>
                        <a:t>             –&gt; wheels   </a:t>
                      </a:r>
                    </a:p>
                    <a:p>
                      <a:pPr marL="1371600" lvl="3" indent="0">
                        <a:buNone/>
                      </a:pPr>
                      <a:r>
                        <a:rPr lang="en-US" sz="2200" b="1" dirty="0">
                          <a:solidFill>
                            <a:srgbClr val="C00000"/>
                          </a:solidFill>
                        </a:rPr>
                        <a:t>                             –&gt; climate  </a:t>
                      </a:r>
                    </a:p>
                    <a:p>
                      <a:pPr marL="1371600" lvl="3" indent="0">
                        <a:buNone/>
                      </a:pPr>
                      <a:r>
                        <a:rPr lang="en-US" sz="2200" b="1" dirty="0">
                          <a:solidFill>
                            <a:srgbClr val="C00000"/>
                          </a:solidFill>
                        </a:rPr>
                        <a:t>                                             –&gt; speed </a:t>
                      </a:r>
                    </a:p>
                    <a:p>
                      <a:pPr marL="1371600" lvl="3" indent="0">
                        <a:buNone/>
                      </a:pPr>
                      <a:r>
                        <a:rPr lang="en-US" sz="2200" b="1" dirty="0">
                          <a:solidFill>
                            <a:srgbClr val="C00000"/>
                          </a:solidFill>
                          <a:sym typeface="Wingdings" pitchFamily="2" charset="2"/>
                        </a:rPr>
                        <a:t>                                                           --&gt;</a:t>
                      </a:r>
                      <a:r>
                        <a:rPr lang="en-US" sz="2200" b="1" dirty="0">
                          <a:solidFill>
                            <a:srgbClr val="C00000"/>
                          </a:solidFill>
                        </a:rPr>
                        <a:t> </a:t>
                      </a:r>
                      <a:r>
                        <a:rPr lang="en-US" sz="2200" b="1" dirty="0" err="1">
                          <a:solidFill>
                            <a:srgbClr val="C00000"/>
                          </a:solidFill>
                        </a:rPr>
                        <a:t>temparature</a:t>
                      </a:r>
                      <a:endParaRPr lang="en-US" sz="2200" b="1" dirty="0">
                        <a:solidFill>
                          <a:srgbClr val="C00000"/>
                        </a:solidFill>
                      </a:endParaRPr>
                    </a:p>
                    <a:p>
                      <a:endParaRPr lang="en-US" dirty="0"/>
                    </a:p>
                  </a:txBody>
                  <a:tcPr/>
                </a:tc>
                <a:extLst>
                  <a:ext uri="{0D108BD9-81ED-4DB2-BD59-A6C34878D82A}">
                    <a16:rowId xmlns:a16="http://schemas.microsoft.com/office/drawing/2014/main" val="3838878661"/>
                  </a:ext>
                </a:extLst>
              </a:tr>
            </a:tbl>
          </a:graphicData>
        </a:graphic>
      </p:graphicFrame>
    </p:spTree>
    <p:extLst>
      <p:ext uri="{BB962C8B-B14F-4D97-AF65-F5344CB8AC3E}">
        <p14:creationId xmlns:p14="http://schemas.microsoft.com/office/powerpoint/2010/main" val="1974005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FD8FA-4C52-B042-A7D4-01C42E478DA9}"/>
              </a:ext>
            </a:extLst>
          </p:cNvPr>
          <p:cNvSpPr>
            <a:spLocks noGrp="1"/>
          </p:cNvSpPr>
          <p:nvPr>
            <p:ph type="title"/>
          </p:nvPr>
        </p:nvSpPr>
        <p:spPr/>
        <p:txBody>
          <a:bodyPr/>
          <a:lstStyle/>
          <a:p>
            <a:pPr algn="ctr"/>
            <a:r>
              <a:rPr lang="en-US" b="1" dirty="0">
                <a:solidFill>
                  <a:srgbClr val="C00000"/>
                </a:solidFill>
              </a:rPr>
              <a:t>Agenda workshop</a:t>
            </a:r>
          </a:p>
        </p:txBody>
      </p:sp>
      <p:sp>
        <p:nvSpPr>
          <p:cNvPr id="3" name="Content Placeholder 2">
            <a:extLst>
              <a:ext uri="{FF2B5EF4-FFF2-40B4-BE49-F238E27FC236}">
                <a16:creationId xmlns:a16="http://schemas.microsoft.com/office/drawing/2014/main" id="{67444044-0063-0743-8FEE-279D452D7224}"/>
              </a:ext>
            </a:extLst>
          </p:cNvPr>
          <p:cNvSpPr>
            <a:spLocks noGrp="1"/>
          </p:cNvSpPr>
          <p:nvPr>
            <p:ph idx="1"/>
          </p:nvPr>
        </p:nvSpPr>
        <p:spPr/>
        <p:txBody>
          <a:bodyPr/>
          <a:lstStyle/>
          <a:p>
            <a:endParaRPr lang="en-US" dirty="0"/>
          </a:p>
          <a:p>
            <a:r>
              <a:rPr lang="en-US" dirty="0"/>
              <a:t>What is </a:t>
            </a:r>
            <a:r>
              <a:rPr lang="en-US" dirty="0" err="1"/>
              <a:t>Vue</a:t>
            </a:r>
            <a:r>
              <a:rPr lang="en-US" dirty="0"/>
              <a:t>?</a:t>
            </a:r>
          </a:p>
          <a:p>
            <a:r>
              <a:rPr lang="en-US" dirty="0"/>
              <a:t>Virtual DOM</a:t>
            </a:r>
          </a:p>
          <a:p>
            <a:r>
              <a:rPr lang="en-US" dirty="0"/>
              <a:t>Component tree</a:t>
            </a:r>
          </a:p>
          <a:p>
            <a:r>
              <a:rPr lang="en-US" dirty="0"/>
              <a:t>Create a component</a:t>
            </a:r>
          </a:p>
          <a:p>
            <a:r>
              <a:rPr lang="en-US" dirty="0"/>
              <a:t>Databinding</a:t>
            </a:r>
          </a:p>
          <a:p>
            <a:r>
              <a:rPr lang="en-US" dirty="0"/>
              <a:t>2 way databinding</a:t>
            </a:r>
          </a:p>
          <a:p>
            <a:endParaRPr lang="en-US" dirty="0"/>
          </a:p>
        </p:txBody>
      </p:sp>
    </p:spTree>
    <p:extLst>
      <p:ext uri="{BB962C8B-B14F-4D97-AF65-F5344CB8AC3E}">
        <p14:creationId xmlns:p14="http://schemas.microsoft.com/office/powerpoint/2010/main" val="1672981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51ED8-0A0B-BC49-BAC8-C960731E9572}"/>
              </a:ext>
            </a:extLst>
          </p:cNvPr>
          <p:cNvSpPr>
            <a:spLocks noGrp="1"/>
          </p:cNvSpPr>
          <p:nvPr>
            <p:ph type="title"/>
          </p:nvPr>
        </p:nvSpPr>
        <p:spPr>
          <a:xfrm>
            <a:off x="838200" y="365125"/>
            <a:ext cx="10515600" cy="1325563"/>
          </a:xfrm>
        </p:spPr>
        <p:txBody>
          <a:bodyPr/>
          <a:lstStyle/>
          <a:p>
            <a:r>
              <a:rPr lang="en-US" b="1" dirty="0"/>
              <a:t>Exercise: check </a:t>
            </a:r>
            <a:r>
              <a:rPr lang="en-US" b="1" dirty="0" err="1"/>
              <a:t>TeslaBattery.service</a:t>
            </a:r>
            <a:r>
              <a:rPr lang="en-US" b="1" dirty="0"/>
              <a:t> model</a:t>
            </a:r>
          </a:p>
        </p:txBody>
      </p:sp>
      <p:pic>
        <p:nvPicPr>
          <p:cNvPr id="7" name="Content Placeholder 6">
            <a:extLst>
              <a:ext uri="{FF2B5EF4-FFF2-40B4-BE49-F238E27FC236}">
                <a16:creationId xmlns:a16="http://schemas.microsoft.com/office/drawing/2014/main" id="{B8C3D479-AE99-5C44-B6FB-9F7EE6805ADC}"/>
              </a:ext>
            </a:extLst>
          </p:cNvPr>
          <p:cNvPicPr>
            <a:picLocks noGrp="1" noChangeAspect="1"/>
          </p:cNvPicPr>
          <p:nvPr>
            <p:ph idx="1"/>
          </p:nvPr>
        </p:nvPicPr>
        <p:blipFill>
          <a:blip r:embed="rId2"/>
          <a:stretch>
            <a:fillRect/>
          </a:stretch>
        </p:blipFill>
        <p:spPr>
          <a:xfrm>
            <a:off x="1605514" y="1801348"/>
            <a:ext cx="8980971" cy="4757108"/>
          </a:xfrm>
        </p:spPr>
      </p:pic>
    </p:spTree>
    <p:extLst>
      <p:ext uri="{BB962C8B-B14F-4D97-AF65-F5344CB8AC3E}">
        <p14:creationId xmlns:p14="http://schemas.microsoft.com/office/powerpoint/2010/main" val="3956891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D5B4-E277-AC49-9677-007CEB8CE16C}"/>
              </a:ext>
            </a:extLst>
          </p:cNvPr>
          <p:cNvSpPr>
            <a:spLocks noGrp="1"/>
          </p:cNvSpPr>
          <p:nvPr>
            <p:ph type="title"/>
          </p:nvPr>
        </p:nvSpPr>
        <p:spPr/>
        <p:txBody>
          <a:bodyPr/>
          <a:lstStyle/>
          <a:p>
            <a:r>
              <a:rPr lang="en-US" dirty="0"/>
              <a:t>Hints:</a:t>
            </a:r>
          </a:p>
        </p:txBody>
      </p:sp>
      <p:sp>
        <p:nvSpPr>
          <p:cNvPr id="3" name="Content Placeholder 2">
            <a:extLst>
              <a:ext uri="{FF2B5EF4-FFF2-40B4-BE49-F238E27FC236}">
                <a16:creationId xmlns:a16="http://schemas.microsoft.com/office/drawing/2014/main" id="{F6ED0451-D59C-4E40-A72D-C7C0533DF568}"/>
              </a:ext>
            </a:extLst>
          </p:cNvPr>
          <p:cNvSpPr>
            <a:spLocks noGrp="1"/>
          </p:cNvSpPr>
          <p:nvPr>
            <p:ph idx="1"/>
          </p:nvPr>
        </p:nvSpPr>
        <p:spPr/>
        <p:txBody>
          <a:bodyPr/>
          <a:lstStyle/>
          <a:p>
            <a:r>
              <a:rPr lang="en-US" dirty="0"/>
              <a:t>tesla-</a:t>
            </a:r>
            <a:r>
              <a:rPr lang="en-US" dirty="0" err="1"/>
              <a:t>battery.component</a:t>
            </a:r>
            <a:r>
              <a:rPr lang="en-US" dirty="0"/>
              <a:t> </a:t>
            </a:r>
            <a:r>
              <a:rPr lang="en-US" dirty="0">
                <a:sym typeface="Wingdings" pitchFamily="2" charset="2"/>
              </a:rPr>
              <a:t></a:t>
            </a:r>
            <a:r>
              <a:rPr lang="en-US" dirty="0"/>
              <a:t> </a:t>
            </a:r>
            <a:r>
              <a:rPr lang="en-US" b="1" dirty="0">
                <a:solidFill>
                  <a:srgbClr val="FF0000"/>
                </a:solidFill>
              </a:rPr>
              <a:t>stats()-method </a:t>
            </a:r>
            <a:r>
              <a:rPr lang="en-US" dirty="0"/>
              <a:t>(for calculating the maximum battery range) is called when the following props changes (</a:t>
            </a:r>
            <a:r>
              <a:rPr lang="en-US" b="1" dirty="0"/>
              <a:t>wheels – climate – speed - </a:t>
            </a:r>
            <a:r>
              <a:rPr lang="en-US" b="1" dirty="0" err="1"/>
              <a:t>temparature</a:t>
            </a:r>
            <a:r>
              <a:rPr lang="en-US" dirty="0"/>
              <a:t>)</a:t>
            </a:r>
          </a:p>
          <a:p>
            <a:endParaRPr lang="en-US" dirty="0"/>
          </a:p>
          <a:p>
            <a:r>
              <a:rPr lang="en-US" dirty="0"/>
              <a:t>tesla-</a:t>
            </a:r>
            <a:r>
              <a:rPr lang="en-US" dirty="0" err="1"/>
              <a:t>battery.component</a:t>
            </a:r>
            <a:r>
              <a:rPr lang="en-US" dirty="0"/>
              <a:t> </a:t>
            </a:r>
            <a:r>
              <a:rPr lang="en-US" dirty="0">
                <a:sym typeface="Wingdings" pitchFamily="2" charset="2"/>
              </a:rPr>
              <a:t> changed </a:t>
            </a:r>
            <a:r>
              <a:rPr lang="en-US" dirty="0"/>
              <a:t>props (</a:t>
            </a:r>
            <a:r>
              <a:rPr lang="en-US" b="1" dirty="0"/>
              <a:t>wheels – climate – speed - </a:t>
            </a:r>
            <a:r>
              <a:rPr lang="en-US" b="1" dirty="0" err="1"/>
              <a:t>temparature</a:t>
            </a:r>
            <a:r>
              <a:rPr lang="en-US" dirty="0"/>
              <a:t>) 2-way databinding for passing props </a:t>
            </a:r>
            <a:r>
              <a:rPr lang="en-US" dirty="0">
                <a:sym typeface="Wingdings" pitchFamily="2" charset="2"/>
              </a:rPr>
              <a:t></a:t>
            </a:r>
            <a:r>
              <a:rPr lang="en-US" dirty="0" err="1">
                <a:sym typeface="Wingdings" pitchFamily="2" charset="2"/>
              </a:rPr>
              <a:t>zie</a:t>
            </a:r>
            <a:r>
              <a:rPr lang="en-US" dirty="0">
                <a:sym typeface="Wingdings" pitchFamily="2" charset="2"/>
              </a:rPr>
              <a:t> </a:t>
            </a:r>
            <a:r>
              <a:rPr lang="en-US" dirty="0"/>
              <a:t>tesla-</a:t>
            </a:r>
            <a:r>
              <a:rPr lang="en-US" dirty="0" err="1"/>
              <a:t>battery.component</a:t>
            </a:r>
            <a:r>
              <a:rPr lang="en-US" dirty="0"/>
              <a:t>  </a:t>
            </a:r>
            <a:r>
              <a:rPr lang="en-US" dirty="0">
                <a:sym typeface="Wingdings" pitchFamily="2" charset="2"/>
              </a:rPr>
              <a:t> </a:t>
            </a:r>
            <a:r>
              <a:rPr lang="en-US" b="1" dirty="0">
                <a:solidFill>
                  <a:srgbClr val="FF0000"/>
                </a:solidFill>
                <a:sym typeface="Wingdings" pitchFamily="2" charset="2"/>
              </a:rPr>
              <a:t>v-model </a:t>
            </a:r>
            <a:r>
              <a:rPr lang="en-US" b="1" dirty="0" err="1">
                <a:solidFill>
                  <a:srgbClr val="FF0000"/>
                </a:solidFill>
                <a:sym typeface="Wingdings" pitchFamily="2" charset="2"/>
              </a:rPr>
              <a:t>en</a:t>
            </a:r>
            <a:r>
              <a:rPr lang="en-US" b="1" dirty="0">
                <a:solidFill>
                  <a:srgbClr val="FF0000"/>
                </a:solidFill>
                <a:sym typeface="Wingdings" pitchFamily="2" charset="2"/>
              </a:rPr>
              <a:t> $emit  value</a:t>
            </a:r>
            <a:endParaRPr lang="en-US" b="1" dirty="0">
              <a:solidFill>
                <a:srgbClr val="FF0000"/>
              </a:solidFill>
            </a:endParaRP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7172100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2876F-CF29-4140-8641-F5CD499CF85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CF73D43-B047-FB4F-9708-71E3A8A86960}"/>
              </a:ext>
            </a:extLst>
          </p:cNvPr>
          <p:cNvPicPr>
            <a:picLocks noGrp="1" noChangeAspect="1"/>
          </p:cNvPicPr>
          <p:nvPr>
            <p:ph idx="1"/>
          </p:nvPr>
        </p:nvPicPr>
        <p:blipFill>
          <a:blip r:embed="rId2"/>
          <a:stretch>
            <a:fillRect/>
          </a:stretch>
        </p:blipFill>
        <p:spPr>
          <a:xfrm>
            <a:off x="3658647" y="187932"/>
            <a:ext cx="5509416" cy="6670068"/>
          </a:xfrm>
        </p:spPr>
      </p:pic>
    </p:spTree>
    <p:extLst>
      <p:ext uri="{BB962C8B-B14F-4D97-AF65-F5344CB8AC3E}">
        <p14:creationId xmlns:p14="http://schemas.microsoft.com/office/powerpoint/2010/main" val="289661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t>passing props to child components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622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14260823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ACDEB-FB28-CE4C-8EB8-C478BE7BFA13}"/>
              </a:ext>
            </a:extLst>
          </p:cNvPr>
          <p:cNvSpPr>
            <a:spLocks noGrp="1"/>
          </p:cNvSpPr>
          <p:nvPr>
            <p:ph type="title"/>
          </p:nvPr>
        </p:nvSpPr>
        <p:spPr/>
        <p:txBody>
          <a:bodyPr/>
          <a:lstStyle/>
          <a:p>
            <a:pPr algn="ctr"/>
            <a:r>
              <a:rPr lang="en-US" b="1" dirty="0"/>
              <a:t>passing props to child components</a:t>
            </a:r>
          </a:p>
        </p:txBody>
      </p:sp>
      <p:sp>
        <p:nvSpPr>
          <p:cNvPr id="14" name="TextBox 13">
            <a:extLst>
              <a:ext uri="{FF2B5EF4-FFF2-40B4-BE49-F238E27FC236}">
                <a16:creationId xmlns:a16="http://schemas.microsoft.com/office/drawing/2014/main" id="{5D2E672A-8D93-E441-B385-FE479357DA6A}"/>
              </a:ext>
            </a:extLst>
          </p:cNvPr>
          <p:cNvSpPr txBox="1"/>
          <p:nvPr/>
        </p:nvSpPr>
        <p:spPr>
          <a:xfrm>
            <a:off x="8464191" y="1635111"/>
            <a:ext cx="3597966" cy="1477328"/>
          </a:xfrm>
          <a:prstGeom prst="rect">
            <a:avLst/>
          </a:prstGeom>
          <a:noFill/>
        </p:spPr>
        <p:txBody>
          <a:bodyPr wrap="square" rtlCol="0">
            <a:spAutoFit/>
          </a:bodyPr>
          <a:lstStyle/>
          <a:p>
            <a:r>
              <a:rPr lang="en-US" b="1" dirty="0"/>
              <a:t>:</a:t>
            </a:r>
            <a:r>
              <a:rPr lang="en-US" b="1" dirty="0" err="1"/>
              <a:t>wheelsize</a:t>
            </a:r>
            <a:r>
              <a:rPr lang="en-US" b="1" dirty="0"/>
              <a:t> </a:t>
            </a:r>
            <a:r>
              <a:rPr lang="en-US" dirty="0"/>
              <a:t>= [19,21]</a:t>
            </a:r>
          </a:p>
          <a:p>
            <a:r>
              <a:rPr lang="en-US" b="1" dirty="0"/>
              <a:t>:speed </a:t>
            </a:r>
            <a:r>
              <a:rPr lang="en-US" dirty="0"/>
              <a:t>= [45,50,55,60,65,70]</a:t>
            </a:r>
          </a:p>
          <a:p>
            <a:endParaRPr lang="en-US" dirty="0"/>
          </a:p>
          <a:p>
            <a:r>
              <a:rPr lang="en-US" b="1" dirty="0"/>
              <a:t>:stats</a:t>
            </a:r>
            <a:r>
              <a:rPr lang="en-US" dirty="0"/>
              <a:t> = Array</a:t>
            </a:r>
          </a:p>
          <a:p>
            <a:endParaRPr lang="en-US" dirty="0"/>
          </a:p>
        </p:txBody>
      </p:sp>
      <p:pic>
        <p:nvPicPr>
          <p:cNvPr id="15" name="Picture 14">
            <a:extLst>
              <a:ext uri="{FF2B5EF4-FFF2-40B4-BE49-F238E27FC236}">
                <a16:creationId xmlns:a16="http://schemas.microsoft.com/office/drawing/2014/main" id="{52DB4AF7-FDD1-3C49-8AFA-4A37A705809C}"/>
              </a:ext>
            </a:extLst>
          </p:cNvPr>
          <p:cNvPicPr>
            <a:picLocks noChangeAspect="1"/>
          </p:cNvPicPr>
          <p:nvPr/>
        </p:nvPicPr>
        <p:blipFill>
          <a:blip r:embed="rId3"/>
          <a:stretch>
            <a:fillRect/>
          </a:stretch>
        </p:blipFill>
        <p:spPr>
          <a:xfrm>
            <a:off x="8881979" y="2782225"/>
            <a:ext cx="3103591" cy="3200400"/>
          </a:xfrm>
          <a:prstGeom prst="rect">
            <a:avLst/>
          </a:prstGeom>
        </p:spPr>
      </p:pic>
      <p:pic>
        <p:nvPicPr>
          <p:cNvPr id="25" name="Content Placeholder 24">
            <a:extLst>
              <a:ext uri="{FF2B5EF4-FFF2-40B4-BE49-F238E27FC236}">
                <a16:creationId xmlns:a16="http://schemas.microsoft.com/office/drawing/2014/main" id="{4B2E87AD-720C-EC4F-8A8B-FB86F54A481C}"/>
              </a:ext>
            </a:extLst>
          </p:cNvPr>
          <p:cNvPicPr>
            <a:picLocks noGrp="1" noChangeAspect="1"/>
          </p:cNvPicPr>
          <p:nvPr>
            <p:ph idx="1"/>
          </p:nvPr>
        </p:nvPicPr>
        <p:blipFill>
          <a:blip r:embed="rId4"/>
          <a:stretch>
            <a:fillRect/>
          </a:stretch>
        </p:blipFill>
        <p:spPr>
          <a:xfrm>
            <a:off x="2902227" y="1362940"/>
            <a:ext cx="5296920" cy="5479573"/>
          </a:xfrm>
        </p:spPr>
      </p:pic>
    </p:spTree>
    <p:extLst>
      <p:ext uri="{BB962C8B-B14F-4D97-AF65-F5344CB8AC3E}">
        <p14:creationId xmlns:p14="http://schemas.microsoft.com/office/powerpoint/2010/main" val="3201569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549D9-723E-434A-8B25-5D71A7D88377}"/>
              </a:ext>
            </a:extLst>
          </p:cNvPr>
          <p:cNvSpPr>
            <a:spLocks noGrp="1"/>
          </p:cNvSpPr>
          <p:nvPr>
            <p:ph type="title"/>
          </p:nvPr>
        </p:nvSpPr>
        <p:spPr/>
        <p:txBody>
          <a:bodyPr/>
          <a:lstStyle/>
          <a:p>
            <a:pPr algn="ctr"/>
            <a:r>
              <a:rPr lang="en-US" b="1" dirty="0"/>
              <a:t>props in tesla-</a:t>
            </a:r>
            <a:r>
              <a:rPr lang="en-US" b="1" dirty="0" err="1"/>
              <a:t>car.component</a:t>
            </a:r>
            <a:endParaRPr lang="en-US" b="1" dirty="0"/>
          </a:p>
        </p:txBody>
      </p:sp>
      <p:pic>
        <p:nvPicPr>
          <p:cNvPr id="5" name="Content Placeholder 4">
            <a:extLst>
              <a:ext uri="{FF2B5EF4-FFF2-40B4-BE49-F238E27FC236}">
                <a16:creationId xmlns:a16="http://schemas.microsoft.com/office/drawing/2014/main" id="{581B475C-3411-6146-8B94-7DC69E47696C}"/>
              </a:ext>
            </a:extLst>
          </p:cNvPr>
          <p:cNvPicPr>
            <a:picLocks noGrp="1" noChangeAspect="1"/>
          </p:cNvPicPr>
          <p:nvPr>
            <p:ph idx="1"/>
          </p:nvPr>
        </p:nvPicPr>
        <p:blipFill>
          <a:blip r:embed="rId3"/>
          <a:stretch>
            <a:fillRect/>
          </a:stretch>
        </p:blipFill>
        <p:spPr>
          <a:xfrm>
            <a:off x="2564567" y="1428060"/>
            <a:ext cx="7261648" cy="4351338"/>
          </a:xfrm>
        </p:spPr>
      </p:pic>
      <p:sp>
        <p:nvSpPr>
          <p:cNvPr id="7" name="TextBox 6">
            <a:extLst>
              <a:ext uri="{FF2B5EF4-FFF2-40B4-BE49-F238E27FC236}">
                <a16:creationId xmlns:a16="http://schemas.microsoft.com/office/drawing/2014/main" id="{C9467EDF-67EA-B242-8017-092A59FA5AA0}"/>
              </a:ext>
            </a:extLst>
          </p:cNvPr>
          <p:cNvSpPr txBox="1"/>
          <p:nvPr/>
        </p:nvSpPr>
        <p:spPr>
          <a:xfrm>
            <a:off x="2385391" y="5973417"/>
            <a:ext cx="9372600" cy="523220"/>
          </a:xfrm>
          <a:prstGeom prst="rect">
            <a:avLst/>
          </a:prstGeom>
          <a:noFill/>
        </p:spPr>
        <p:txBody>
          <a:bodyPr wrap="square" rtlCol="0">
            <a:spAutoFit/>
          </a:bodyPr>
          <a:lstStyle/>
          <a:p>
            <a:r>
              <a:rPr lang="en-US" sz="2800" dirty="0"/>
              <a:t>&lt;</a:t>
            </a:r>
            <a:r>
              <a:rPr lang="en-US" sz="2800" b="1" dirty="0"/>
              <a:t>tesla-car</a:t>
            </a:r>
            <a:r>
              <a:rPr lang="en-US" sz="2800" dirty="0"/>
              <a:t> </a:t>
            </a:r>
            <a:r>
              <a:rPr lang="en-US" sz="2800" b="1" dirty="0">
                <a:solidFill>
                  <a:srgbClr val="C00000"/>
                </a:solidFill>
              </a:rPr>
              <a:t>:</a:t>
            </a:r>
            <a:r>
              <a:rPr lang="en-US" sz="2800" b="1" dirty="0" err="1">
                <a:solidFill>
                  <a:srgbClr val="C00000"/>
                </a:solidFill>
              </a:rPr>
              <a:t>wheelsize</a:t>
            </a:r>
            <a:r>
              <a:rPr lang="en-US" sz="2800" dirty="0"/>
              <a:t>="</a:t>
            </a:r>
            <a:r>
              <a:rPr lang="en-US" sz="2800" dirty="0" err="1"/>
              <a:t>tesla.wheels</a:t>
            </a:r>
            <a:r>
              <a:rPr lang="en-US" sz="2800" dirty="0"/>
              <a:t>" </a:t>
            </a:r>
            <a:r>
              <a:rPr lang="en-US" sz="2800" b="1" dirty="0">
                <a:solidFill>
                  <a:srgbClr val="C00000"/>
                </a:solidFill>
              </a:rPr>
              <a:t>:speed</a:t>
            </a:r>
            <a:r>
              <a:rPr lang="en-US" sz="2800" dirty="0"/>
              <a:t>="</a:t>
            </a:r>
            <a:r>
              <a:rPr lang="en-US" sz="2800" dirty="0" err="1"/>
              <a:t>tesla.speed</a:t>
            </a:r>
            <a:r>
              <a:rPr lang="en-US" sz="2800" dirty="0"/>
              <a:t>" /&gt;</a:t>
            </a:r>
          </a:p>
        </p:txBody>
      </p:sp>
    </p:spTree>
    <p:extLst>
      <p:ext uri="{BB962C8B-B14F-4D97-AF65-F5344CB8AC3E}">
        <p14:creationId xmlns:p14="http://schemas.microsoft.com/office/powerpoint/2010/main" val="14580349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t>passing props to child components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1609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39544492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B2848-BC65-244E-A3CE-44CC184CB40B}"/>
              </a:ext>
            </a:extLst>
          </p:cNvPr>
          <p:cNvSpPr>
            <a:spLocks noGrp="1"/>
          </p:cNvSpPr>
          <p:nvPr>
            <p:ph type="title"/>
          </p:nvPr>
        </p:nvSpPr>
        <p:spPr/>
        <p:txBody>
          <a:bodyPr/>
          <a:lstStyle/>
          <a:p>
            <a:pPr algn="ctr"/>
            <a:r>
              <a:rPr lang="en-US" b="1" dirty="0"/>
              <a:t>props in tesla-</a:t>
            </a:r>
            <a:r>
              <a:rPr lang="en-US" b="1" dirty="0" err="1"/>
              <a:t>stats.component</a:t>
            </a:r>
            <a:endParaRPr lang="en-US" b="1" dirty="0"/>
          </a:p>
        </p:txBody>
      </p:sp>
      <p:pic>
        <p:nvPicPr>
          <p:cNvPr id="5" name="Content Placeholder 4">
            <a:extLst>
              <a:ext uri="{FF2B5EF4-FFF2-40B4-BE49-F238E27FC236}">
                <a16:creationId xmlns:a16="http://schemas.microsoft.com/office/drawing/2014/main" id="{2B5FCC54-937A-DF40-ABE3-68A0C03421FD}"/>
              </a:ext>
            </a:extLst>
          </p:cNvPr>
          <p:cNvPicPr>
            <a:picLocks noGrp="1" noChangeAspect="1"/>
          </p:cNvPicPr>
          <p:nvPr>
            <p:ph idx="1"/>
          </p:nvPr>
        </p:nvPicPr>
        <p:blipFill>
          <a:blip r:embed="rId2"/>
          <a:stretch>
            <a:fillRect/>
          </a:stretch>
        </p:blipFill>
        <p:spPr>
          <a:xfrm>
            <a:off x="2753892" y="1765990"/>
            <a:ext cx="6684215" cy="4962801"/>
          </a:xfrm>
        </p:spPr>
      </p:pic>
      <p:sp>
        <p:nvSpPr>
          <p:cNvPr id="6" name="TextBox 5">
            <a:extLst>
              <a:ext uri="{FF2B5EF4-FFF2-40B4-BE49-F238E27FC236}">
                <a16:creationId xmlns:a16="http://schemas.microsoft.com/office/drawing/2014/main" id="{87A0976F-7BA0-0140-B8B2-052042274691}"/>
              </a:ext>
            </a:extLst>
          </p:cNvPr>
          <p:cNvSpPr txBox="1"/>
          <p:nvPr/>
        </p:nvSpPr>
        <p:spPr>
          <a:xfrm>
            <a:off x="9591260" y="5734879"/>
            <a:ext cx="2126975" cy="369332"/>
          </a:xfrm>
          <a:prstGeom prst="rect">
            <a:avLst/>
          </a:prstGeom>
          <a:noFill/>
        </p:spPr>
        <p:txBody>
          <a:bodyPr wrap="square" rtlCol="0">
            <a:spAutoFit/>
          </a:bodyPr>
          <a:lstStyle/>
          <a:p>
            <a:r>
              <a:rPr lang="en-US" dirty="0"/>
              <a:t>filter lowercase</a:t>
            </a:r>
          </a:p>
        </p:txBody>
      </p:sp>
      <p:sp>
        <p:nvSpPr>
          <p:cNvPr id="7" name="TextBox 6">
            <a:extLst>
              <a:ext uri="{FF2B5EF4-FFF2-40B4-BE49-F238E27FC236}">
                <a16:creationId xmlns:a16="http://schemas.microsoft.com/office/drawing/2014/main" id="{E9DEFA9B-8B5E-2B44-BD25-E30F2AC298DC}"/>
              </a:ext>
            </a:extLst>
          </p:cNvPr>
          <p:cNvSpPr txBox="1"/>
          <p:nvPr/>
        </p:nvSpPr>
        <p:spPr>
          <a:xfrm>
            <a:off x="9591260" y="2229679"/>
            <a:ext cx="2126975" cy="1477328"/>
          </a:xfrm>
          <a:prstGeom prst="rect">
            <a:avLst/>
          </a:prstGeom>
          <a:noFill/>
        </p:spPr>
        <p:txBody>
          <a:bodyPr wrap="square" rtlCol="0">
            <a:spAutoFit/>
          </a:bodyPr>
          <a:lstStyle/>
          <a:p>
            <a:r>
              <a:rPr lang="en-US" b="1" dirty="0"/>
              <a:t>v-for in :key</a:t>
            </a:r>
          </a:p>
          <a:p>
            <a:endParaRPr lang="en-US" dirty="0"/>
          </a:p>
          <a:p>
            <a:r>
              <a:rPr lang="en-US" b="1" dirty="0"/>
              <a:t>:class</a:t>
            </a:r>
          </a:p>
          <a:p>
            <a:endParaRPr lang="en-US" dirty="0"/>
          </a:p>
          <a:p>
            <a:r>
              <a:rPr lang="en-US" dirty="0"/>
              <a:t>|</a:t>
            </a:r>
            <a:r>
              <a:rPr lang="en-US" b="1" dirty="0"/>
              <a:t>  lowercase</a:t>
            </a:r>
          </a:p>
        </p:txBody>
      </p:sp>
    </p:spTree>
    <p:extLst>
      <p:ext uri="{BB962C8B-B14F-4D97-AF65-F5344CB8AC3E}">
        <p14:creationId xmlns:p14="http://schemas.microsoft.com/office/powerpoint/2010/main" val="3718050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Getting</a:t>
            </a:r>
            <a:r>
              <a:rPr lang="nl-NL" b="1" dirty="0">
                <a:solidFill>
                  <a:srgbClr val="FFC000"/>
                </a:solidFill>
              </a:rPr>
              <a:t> </a:t>
            </a:r>
            <a:r>
              <a:rPr lang="nl-NL" b="1" dirty="0" err="1">
                <a:solidFill>
                  <a:srgbClr val="FFC000"/>
                </a:solidFill>
              </a:rPr>
              <a:t>started</a:t>
            </a:r>
            <a:endParaRPr lang="nl-NL" b="1" dirty="0">
              <a:solidFill>
                <a:srgbClr val="FFC000"/>
              </a:solidFill>
            </a:endParaRPr>
          </a:p>
        </p:txBody>
      </p:sp>
      <p:sp>
        <p:nvSpPr>
          <p:cNvPr id="4" name="Rectangle 1"/>
          <p:cNvSpPr>
            <a:spLocks noGrp="1" noChangeArrowheads="1"/>
          </p:cNvSpPr>
          <p:nvPr>
            <p:ph idx="1"/>
          </p:nvPr>
        </p:nvSpPr>
        <p:spPr bwMode="auto">
          <a:xfrm>
            <a:off x="593124" y="2993193"/>
            <a:ext cx="11232291" cy="1538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nSpc>
                <a:spcPct val="100000"/>
              </a:lnSpc>
              <a:buNone/>
            </a:pPr>
            <a:r>
              <a:rPr lang="en-US" altLang="nl-NL" sz="2400" dirty="0">
                <a:latin typeface="+mn-lt"/>
              </a:rPr>
              <a:t>Clone or download:</a:t>
            </a:r>
          </a:p>
          <a:p>
            <a:pPr marL="0" lvl="0" indent="0">
              <a:lnSpc>
                <a:spcPct val="100000"/>
              </a:lnSpc>
              <a:buNone/>
            </a:pPr>
            <a:endParaRPr lang="en-US" altLang="nl-NL" sz="2400" dirty="0">
              <a:latin typeface="+mn-lt"/>
            </a:endParaRPr>
          </a:p>
          <a:p>
            <a:pPr marL="0" lvl="0" indent="0">
              <a:lnSpc>
                <a:spcPct val="100000"/>
              </a:lnSpc>
              <a:buNone/>
            </a:pPr>
            <a:r>
              <a:rPr lang="en-US" altLang="nl-NL" sz="2400" dirty="0">
                <a:latin typeface="+mn-lt"/>
              </a:rPr>
              <a:t>	</a:t>
            </a:r>
            <a:r>
              <a:rPr lang="en-US" altLang="nl-NL" dirty="0">
                <a:solidFill>
                  <a:srgbClr val="C00000"/>
                </a:solidFill>
                <a:latin typeface="+mn-lt"/>
              </a:rPr>
              <a:t>https://</a:t>
            </a:r>
            <a:r>
              <a:rPr lang="en-US" altLang="nl-NL" dirty="0" err="1">
                <a:solidFill>
                  <a:srgbClr val="C00000"/>
                </a:solidFill>
                <a:latin typeface="+mn-lt"/>
              </a:rPr>
              <a:t>github.com</a:t>
            </a:r>
            <a:r>
              <a:rPr lang="en-US" altLang="nl-NL" dirty="0">
                <a:solidFill>
                  <a:srgbClr val="C00000"/>
                </a:solidFill>
                <a:latin typeface="+mn-lt"/>
              </a:rPr>
              <a:t>/petereijgermans11/workshop-</a:t>
            </a:r>
            <a:r>
              <a:rPr lang="en-US" altLang="nl-NL" dirty="0" err="1">
                <a:solidFill>
                  <a:srgbClr val="C00000"/>
                </a:solidFill>
                <a:latin typeface="+mn-lt"/>
              </a:rPr>
              <a:t>reactjs</a:t>
            </a:r>
            <a:r>
              <a:rPr lang="en-US" altLang="nl-NL" dirty="0">
                <a:solidFill>
                  <a:srgbClr val="C00000"/>
                </a:solidFill>
                <a:latin typeface="+mn-lt"/>
              </a:rPr>
              <a:t>-</a:t>
            </a:r>
            <a:r>
              <a:rPr lang="en-US" altLang="nl-NL" dirty="0" err="1">
                <a:solidFill>
                  <a:srgbClr val="C00000"/>
                </a:solidFill>
                <a:latin typeface="+mn-lt"/>
              </a:rPr>
              <a:t>vuejs</a:t>
            </a:r>
            <a:endParaRPr lang="en-US" altLang="nl-NL" b="1" dirty="0">
              <a:solidFill>
                <a:srgbClr val="C00000"/>
              </a:solidFill>
              <a:latin typeface="+mn-lt"/>
            </a:endParaRPr>
          </a:p>
          <a:p>
            <a:pPr marL="0" lvl="0" indent="0">
              <a:lnSpc>
                <a:spcPct val="100000"/>
              </a:lnSpc>
              <a:buNone/>
            </a:pPr>
            <a:endParaRPr lang="en-US" altLang="nl-NL" sz="2400" b="1" dirty="0">
              <a:latin typeface="+mn-lt"/>
            </a:endParaRPr>
          </a:p>
        </p:txBody>
      </p:sp>
    </p:spTree>
    <p:extLst>
      <p:ext uri="{BB962C8B-B14F-4D97-AF65-F5344CB8AC3E}">
        <p14:creationId xmlns:p14="http://schemas.microsoft.com/office/powerpoint/2010/main" val="1962819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4CB02-A0B5-DF47-92F2-1F504A6A8E55}"/>
              </a:ext>
            </a:extLst>
          </p:cNvPr>
          <p:cNvSpPr>
            <a:spLocks noGrp="1"/>
          </p:cNvSpPr>
          <p:nvPr>
            <p:ph type="title"/>
          </p:nvPr>
        </p:nvSpPr>
        <p:spPr/>
        <p:txBody>
          <a:bodyPr/>
          <a:lstStyle/>
          <a:p>
            <a:pPr algn="ctr"/>
            <a:r>
              <a:rPr lang="en-US" b="1" dirty="0"/>
              <a:t>v-model (2 way)</a:t>
            </a:r>
          </a:p>
        </p:txBody>
      </p:sp>
      <p:sp>
        <p:nvSpPr>
          <p:cNvPr id="3" name="Content Placeholder 2">
            <a:extLst>
              <a:ext uri="{FF2B5EF4-FFF2-40B4-BE49-F238E27FC236}">
                <a16:creationId xmlns:a16="http://schemas.microsoft.com/office/drawing/2014/main" id="{4DA7EC1E-3D16-E74D-ADFE-B197E3A5719B}"/>
              </a:ext>
            </a:extLst>
          </p:cNvPr>
          <p:cNvSpPr>
            <a:spLocks noGrp="1"/>
          </p:cNvSpPr>
          <p:nvPr>
            <p:ph idx="1"/>
          </p:nvPr>
        </p:nvSpPr>
        <p:spPr/>
        <p:txBody>
          <a:bodyPr/>
          <a:lstStyle/>
          <a:p>
            <a:pPr marL="0" indent="0">
              <a:buNone/>
            </a:pPr>
            <a:r>
              <a:rPr lang="en-US" dirty="0"/>
              <a:t>Components to be compatible with v-model:</a:t>
            </a:r>
          </a:p>
          <a:p>
            <a:pPr marL="0" indent="0">
              <a:buNone/>
            </a:pPr>
            <a:endParaRPr lang="en-US" dirty="0"/>
          </a:p>
          <a:p>
            <a:pPr marL="514350" indent="-514350">
              <a:buFont typeface="+mj-lt"/>
              <a:buAutoNum type="arabicPeriod"/>
            </a:pPr>
            <a:r>
              <a:rPr lang="en-US" dirty="0"/>
              <a:t> accept a </a:t>
            </a:r>
            <a:r>
              <a:rPr lang="en-US" b="1" dirty="0"/>
              <a:t>:value </a:t>
            </a:r>
            <a:r>
              <a:rPr lang="en-US" dirty="0"/>
              <a:t>property </a:t>
            </a:r>
          </a:p>
          <a:p>
            <a:pPr marL="514350" indent="-514350">
              <a:buFont typeface="+mj-lt"/>
              <a:buAutoNum type="arabicPeriod"/>
            </a:pPr>
            <a:endParaRPr lang="en-US" dirty="0"/>
          </a:p>
          <a:p>
            <a:pPr marL="514350" indent="-514350">
              <a:buFont typeface="+mj-lt"/>
              <a:buAutoNum type="arabicPeriod"/>
            </a:pPr>
            <a:r>
              <a:rPr lang="en-US" dirty="0"/>
              <a:t> and emit an </a:t>
            </a:r>
            <a:r>
              <a:rPr lang="en-US" b="1" dirty="0"/>
              <a:t>@input</a:t>
            </a:r>
            <a:r>
              <a:rPr lang="en-US" dirty="0"/>
              <a:t> event when the user changes the value</a:t>
            </a:r>
          </a:p>
        </p:txBody>
      </p:sp>
    </p:spTree>
    <p:extLst>
      <p:ext uri="{BB962C8B-B14F-4D97-AF65-F5344CB8AC3E}">
        <p14:creationId xmlns:p14="http://schemas.microsoft.com/office/powerpoint/2010/main" val="27474573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080A9-72AF-8645-B5BC-87B156BCCDAC}"/>
              </a:ext>
            </a:extLst>
          </p:cNvPr>
          <p:cNvSpPr>
            <a:spLocks noGrp="1"/>
          </p:cNvSpPr>
          <p:nvPr>
            <p:ph type="title"/>
          </p:nvPr>
        </p:nvSpPr>
        <p:spPr/>
        <p:txBody>
          <a:bodyPr/>
          <a:lstStyle/>
          <a:p>
            <a:pPr algn="ctr"/>
            <a:r>
              <a:rPr lang="en-US" b="1" dirty="0"/>
              <a:t>v-model (2 way databinding)</a:t>
            </a:r>
          </a:p>
        </p:txBody>
      </p:sp>
      <p:pic>
        <p:nvPicPr>
          <p:cNvPr id="7" name="Content Placeholder 6">
            <a:extLst>
              <a:ext uri="{FF2B5EF4-FFF2-40B4-BE49-F238E27FC236}">
                <a16:creationId xmlns:a16="http://schemas.microsoft.com/office/drawing/2014/main" id="{9023D675-B0DA-B845-8EA5-9282E5347F31}"/>
              </a:ext>
            </a:extLst>
          </p:cNvPr>
          <p:cNvPicPr>
            <a:picLocks noGrp="1" noChangeAspect="1"/>
          </p:cNvPicPr>
          <p:nvPr>
            <p:ph idx="1"/>
          </p:nvPr>
        </p:nvPicPr>
        <p:blipFill>
          <a:blip r:embed="rId2"/>
          <a:stretch>
            <a:fillRect/>
          </a:stretch>
        </p:blipFill>
        <p:spPr>
          <a:xfrm>
            <a:off x="3426323" y="1825625"/>
            <a:ext cx="4864629" cy="5032375"/>
          </a:xfrm>
        </p:spPr>
      </p:pic>
    </p:spTree>
    <p:extLst>
      <p:ext uri="{BB962C8B-B14F-4D97-AF65-F5344CB8AC3E}">
        <p14:creationId xmlns:p14="http://schemas.microsoft.com/office/powerpoint/2010/main" val="573231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6EBB1-815C-184F-854D-BD1CEDD34EF1}"/>
              </a:ext>
            </a:extLst>
          </p:cNvPr>
          <p:cNvSpPr>
            <a:spLocks noGrp="1"/>
          </p:cNvSpPr>
          <p:nvPr>
            <p:ph type="title"/>
          </p:nvPr>
        </p:nvSpPr>
        <p:spPr/>
        <p:txBody>
          <a:bodyPr/>
          <a:lstStyle/>
          <a:p>
            <a:pPr algn="ctr"/>
            <a:r>
              <a:rPr lang="en-US" b="1" dirty="0">
                <a:solidFill>
                  <a:srgbClr val="C00000"/>
                </a:solidFill>
              </a:rPr>
              <a:t>v-model</a:t>
            </a:r>
            <a:r>
              <a:rPr lang="en-US" b="1" dirty="0"/>
              <a:t> in tesla-</a:t>
            </a:r>
            <a:r>
              <a:rPr lang="en-US" b="1" dirty="0" err="1"/>
              <a:t>counter.component</a:t>
            </a:r>
            <a:r>
              <a:rPr lang="en-US" b="1" dirty="0"/>
              <a:t> </a:t>
            </a:r>
            <a:endParaRPr lang="en-US" dirty="0"/>
          </a:p>
        </p:txBody>
      </p:sp>
      <p:pic>
        <p:nvPicPr>
          <p:cNvPr id="5" name="Content Placeholder 4">
            <a:extLst>
              <a:ext uri="{FF2B5EF4-FFF2-40B4-BE49-F238E27FC236}">
                <a16:creationId xmlns:a16="http://schemas.microsoft.com/office/drawing/2014/main" id="{4566164A-6DD8-DA4E-BB1E-F5FD094EE604}"/>
              </a:ext>
            </a:extLst>
          </p:cNvPr>
          <p:cNvPicPr>
            <a:picLocks noGrp="1" noChangeAspect="1"/>
          </p:cNvPicPr>
          <p:nvPr>
            <p:ph idx="1"/>
          </p:nvPr>
        </p:nvPicPr>
        <p:blipFill>
          <a:blip r:embed="rId3"/>
          <a:stretch>
            <a:fillRect/>
          </a:stretch>
        </p:blipFill>
        <p:spPr>
          <a:xfrm>
            <a:off x="2754126" y="1548751"/>
            <a:ext cx="5942614" cy="5309249"/>
          </a:xfrm>
        </p:spPr>
      </p:pic>
      <p:sp>
        <p:nvSpPr>
          <p:cNvPr id="6" name="TextBox 5">
            <a:extLst>
              <a:ext uri="{FF2B5EF4-FFF2-40B4-BE49-F238E27FC236}">
                <a16:creationId xmlns:a16="http://schemas.microsoft.com/office/drawing/2014/main" id="{B8258922-1788-F84C-9A26-6A9EB6AC40AC}"/>
              </a:ext>
            </a:extLst>
          </p:cNvPr>
          <p:cNvSpPr txBox="1"/>
          <p:nvPr/>
        </p:nvSpPr>
        <p:spPr>
          <a:xfrm>
            <a:off x="8984973" y="1618052"/>
            <a:ext cx="2922105" cy="5078313"/>
          </a:xfrm>
          <a:prstGeom prst="rect">
            <a:avLst/>
          </a:prstGeom>
          <a:noFill/>
        </p:spPr>
        <p:txBody>
          <a:bodyPr wrap="square" rtlCol="0">
            <a:spAutoFit/>
          </a:bodyPr>
          <a:lstStyle/>
          <a:p>
            <a:r>
              <a:rPr lang="en-US" b="1" dirty="0"/>
              <a:t>v-once</a:t>
            </a:r>
          </a:p>
          <a:p>
            <a:endParaRPr lang="en-US" b="1" dirty="0"/>
          </a:p>
          <a:p>
            <a:r>
              <a:rPr lang="en-US" b="1" dirty="0"/>
              <a:t>@</a:t>
            </a:r>
            <a:r>
              <a:rPr lang="en-US" b="1" dirty="0" err="1"/>
              <a:t>keydown.stop.prevent</a:t>
            </a:r>
            <a:endParaRPr lang="en-US" b="1" dirty="0"/>
          </a:p>
          <a:p>
            <a:endParaRPr lang="en-US" b="1" dirty="0"/>
          </a:p>
          <a:p>
            <a:r>
              <a:rPr lang="en-US" b="1" dirty="0"/>
              <a:t>@click </a:t>
            </a:r>
          </a:p>
          <a:p>
            <a:endParaRPr lang="en-US" b="1" dirty="0"/>
          </a:p>
          <a:p>
            <a:r>
              <a:rPr lang="en-US" b="1" dirty="0" err="1"/>
              <a:t>kmhOrMph</a:t>
            </a:r>
            <a:endParaRPr lang="en-US" b="1" dirty="0"/>
          </a:p>
          <a:p>
            <a:endParaRPr lang="en-US" b="1" dirty="0"/>
          </a:p>
          <a:p>
            <a:r>
              <a:rPr lang="en-US" b="1" dirty="0"/>
              <a:t>:disabled</a:t>
            </a:r>
            <a:r>
              <a:rPr lang="en-US" dirty="0"/>
              <a:t>="value === max”</a:t>
            </a:r>
          </a:p>
          <a:p>
            <a:endParaRPr lang="en-US" dirty="0"/>
          </a:p>
          <a:p>
            <a:endParaRPr lang="en-US" dirty="0"/>
          </a:p>
          <a:p>
            <a:endParaRPr lang="en-US" dirty="0"/>
          </a:p>
          <a:p>
            <a:endParaRPr lang="en-US" dirty="0"/>
          </a:p>
          <a:p>
            <a:endParaRPr lang="en-US" dirty="0"/>
          </a:p>
          <a:p>
            <a:endParaRPr lang="en-US" b="1" dirty="0"/>
          </a:p>
          <a:p>
            <a:endParaRPr lang="en-US" b="1" dirty="0"/>
          </a:p>
          <a:p>
            <a:r>
              <a:rPr lang="en-US" b="1" dirty="0" err="1"/>
              <a:t>this.$emit</a:t>
            </a:r>
            <a:r>
              <a:rPr lang="en-US" dirty="0"/>
              <a:t>('input', </a:t>
            </a:r>
            <a:r>
              <a:rPr lang="en-US" dirty="0" err="1"/>
              <a:t>this.</a:t>
            </a:r>
            <a:r>
              <a:rPr lang="en-US" b="1" dirty="0" err="1"/>
              <a:t>value</a:t>
            </a:r>
            <a:r>
              <a:rPr lang="en-US" dirty="0"/>
              <a:t>)</a:t>
            </a:r>
          </a:p>
          <a:p>
            <a:endParaRPr lang="en-US" b="1" dirty="0"/>
          </a:p>
        </p:txBody>
      </p:sp>
    </p:spTree>
    <p:extLst>
      <p:ext uri="{BB962C8B-B14F-4D97-AF65-F5344CB8AC3E}">
        <p14:creationId xmlns:p14="http://schemas.microsoft.com/office/powerpoint/2010/main" val="27316824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42525381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t>How to create a </a:t>
            </a:r>
            <a:r>
              <a:rPr lang="en-US" b="1" i="1" dirty="0" err="1"/>
              <a:t>tesla.header.component</a:t>
            </a:r>
            <a:r>
              <a:rPr lang="en-US" b="1" dirty="0"/>
              <a:t>?</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17355044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21BA-1884-3145-B183-939624669EC0}"/>
              </a:ext>
            </a:extLst>
          </p:cNvPr>
          <p:cNvSpPr>
            <a:spLocks noGrp="1"/>
          </p:cNvSpPr>
          <p:nvPr>
            <p:ph type="title"/>
          </p:nvPr>
        </p:nvSpPr>
        <p:spPr/>
        <p:txBody>
          <a:bodyPr/>
          <a:lstStyle/>
          <a:p>
            <a:pPr algn="ctr"/>
            <a:r>
              <a:rPr lang="en-US" b="1" dirty="0">
                <a:solidFill>
                  <a:srgbClr val="FF0000"/>
                </a:solidFill>
              </a:rPr>
              <a:t>tesla-</a:t>
            </a:r>
            <a:r>
              <a:rPr lang="en-US" b="1" dirty="0" err="1">
                <a:solidFill>
                  <a:srgbClr val="FF0000"/>
                </a:solidFill>
              </a:rPr>
              <a:t>header.component</a:t>
            </a:r>
            <a:endParaRPr lang="en-US" b="1" dirty="0"/>
          </a:p>
        </p:txBody>
      </p:sp>
      <p:sp>
        <p:nvSpPr>
          <p:cNvPr id="10" name="Content Placeholder 9">
            <a:extLst>
              <a:ext uri="{FF2B5EF4-FFF2-40B4-BE49-F238E27FC236}">
                <a16:creationId xmlns:a16="http://schemas.microsoft.com/office/drawing/2014/main" id="{B590983E-68BE-0F4A-BEEE-95BDC3BC5057}"/>
              </a:ext>
            </a:extLst>
          </p:cNvPr>
          <p:cNvSpPr>
            <a:spLocks noGrp="1"/>
          </p:cNvSpPr>
          <p:nvPr>
            <p:ph idx="1"/>
          </p:nvPr>
        </p:nvSpPr>
        <p:spPr/>
        <p:txBody>
          <a:bodyPr/>
          <a:lstStyle/>
          <a:p>
            <a:endParaRPr lang="en-US" dirty="0"/>
          </a:p>
          <a:p>
            <a:endParaRPr lang="en-US" dirty="0"/>
          </a:p>
          <a:p>
            <a:r>
              <a:rPr lang="en-US" b="1" dirty="0">
                <a:solidFill>
                  <a:srgbClr val="C00000"/>
                </a:solidFill>
              </a:rPr>
              <a:t>Step1</a:t>
            </a:r>
            <a:r>
              <a:rPr lang="en-US" b="1" dirty="0">
                <a:solidFill>
                  <a:schemeClr val="accent2">
                    <a:lumMod val="75000"/>
                  </a:schemeClr>
                </a:solidFill>
              </a:rPr>
              <a:t> </a:t>
            </a:r>
            <a:r>
              <a:rPr lang="en-US" b="1" dirty="0"/>
              <a:t>Create </a:t>
            </a:r>
            <a:r>
              <a:rPr lang="en-US" b="1" i="1" dirty="0">
                <a:solidFill>
                  <a:srgbClr val="0070C0"/>
                </a:solidFill>
              </a:rPr>
              <a:t>tesla-</a:t>
            </a:r>
            <a:r>
              <a:rPr lang="en-US" b="1" i="1" dirty="0" err="1">
                <a:solidFill>
                  <a:srgbClr val="0070C0"/>
                </a:solidFill>
              </a:rPr>
              <a:t>header</a:t>
            </a:r>
            <a:r>
              <a:rPr lang="en-US" b="1" i="1" dirty="0" err="1">
                <a:solidFill>
                  <a:schemeClr val="accent1"/>
                </a:solidFill>
              </a:rPr>
              <a:t>.component.vue</a:t>
            </a:r>
            <a:endParaRPr lang="en-US" b="1" dirty="0">
              <a:solidFill>
                <a:srgbClr val="FF0000"/>
              </a:solidFill>
            </a:endParaRPr>
          </a:p>
          <a:p>
            <a:endParaRPr lang="en-US" dirty="0"/>
          </a:p>
          <a:p>
            <a:r>
              <a:rPr lang="en-US" b="1" dirty="0">
                <a:solidFill>
                  <a:srgbClr val="C00000"/>
                </a:solidFill>
              </a:rPr>
              <a:t>Step 2</a:t>
            </a:r>
            <a:r>
              <a:rPr lang="en-US" b="1" dirty="0">
                <a:solidFill>
                  <a:schemeClr val="accent2">
                    <a:lumMod val="75000"/>
                  </a:schemeClr>
                </a:solidFill>
              </a:rPr>
              <a:t> </a:t>
            </a:r>
            <a:r>
              <a:rPr lang="en-US" b="1" dirty="0"/>
              <a:t>Import </a:t>
            </a:r>
            <a:r>
              <a:rPr lang="en-US" b="1" i="1" dirty="0">
                <a:solidFill>
                  <a:schemeClr val="accent1"/>
                </a:solidFill>
              </a:rPr>
              <a:t>tesla-</a:t>
            </a:r>
            <a:r>
              <a:rPr lang="en-US" b="1" i="1" dirty="0" err="1">
                <a:solidFill>
                  <a:schemeClr val="accent1"/>
                </a:solidFill>
              </a:rPr>
              <a:t>header.component</a:t>
            </a:r>
            <a:r>
              <a:rPr lang="en-US" b="1" i="1" dirty="0">
                <a:solidFill>
                  <a:schemeClr val="accent1"/>
                </a:solidFill>
              </a:rPr>
              <a:t> </a:t>
            </a:r>
            <a:r>
              <a:rPr lang="en-US" b="1" dirty="0">
                <a:solidFill>
                  <a:srgbClr val="C00000"/>
                </a:solidFill>
              </a:rPr>
              <a:t>in</a:t>
            </a:r>
            <a:r>
              <a:rPr lang="en-US" b="1" dirty="0">
                <a:solidFill>
                  <a:srgbClr val="FF0000"/>
                </a:solidFill>
              </a:rPr>
              <a:t> </a:t>
            </a:r>
            <a:r>
              <a:rPr lang="en-US" b="1" dirty="0" err="1"/>
              <a:t>App.vue</a:t>
            </a:r>
            <a:r>
              <a:rPr lang="en-US" b="1" dirty="0"/>
              <a:t> </a:t>
            </a:r>
            <a:endParaRPr lang="en-US" dirty="0"/>
          </a:p>
        </p:txBody>
      </p:sp>
    </p:spTree>
    <p:extLst>
      <p:ext uri="{BB962C8B-B14F-4D97-AF65-F5344CB8AC3E}">
        <p14:creationId xmlns:p14="http://schemas.microsoft.com/office/powerpoint/2010/main" val="23025291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21BA-1884-3145-B183-939624669EC0}"/>
              </a:ext>
            </a:extLst>
          </p:cNvPr>
          <p:cNvSpPr>
            <a:spLocks noGrp="1"/>
          </p:cNvSpPr>
          <p:nvPr>
            <p:ph type="title"/>
          </p:nvPr>
        </p:nvSpPr>
        <p:spPr/>
        <p:txBody>
          <a:bodyPr/>
          <a:lstStyle/>
          <a:p>
            <a:pPr algn="ctr"/>
            <a:r>
              <a:rPr lang="en-US" b="1" dirty="0"/>
              <a:t>Current </a:t>
            </a:r>
            <a:r>
              <a:rPr lang="en-US" b="1" dirty="0" err="1"/>
              <a:t>App.vue</a:t>
            </a:r>
            <a:endParaRPr lang="en-US" b="1" dirty="0"/>
          </a:p>
        </p:txBody>
      </p:sp>
      <p:pic>
        <p:nvPicPr>
          <p:cNvPr id="6" name="Content Placeholder 5">
            <a:extLst>
              <a:ext uri="{FF2B5EF4-FFF2-40B4-BE49-F238E27FC236}">
                <a16:creationId xmlns:a16="http://schemas.microsoft.com/office/drawing/2014/main" id="{176DEEE3-A8B9-FF46-8D5A-78F8A0C8312B}"/>
              </a:ext>
            </a:extLst>
          </p:cNvPr>
          <p:cNvPicPr>
            <a:picLocks noGrp="1" noChangeAspect="1"/>
          </p:cNvPicPr>
          <p:nvPr>
            <p:ph idx="1"/>
          </p:nvPr>
        </p:nvPicPr>
        <p:blipFill>
          <a:blip r:embed="rId3"/>
          <a:stretch>
            <a:fillRect/>
          </a:stretch>
        </p:blipFill>
        <p:spPr>
          <a:xfrm>
            <a:off x="3624011" y="1395840"/>
            <a:ext cx="4943977" cy="5462160"/>
          </a:xfrm>
        </p:spPr>
      </p:pic>
      <p:sp>
        <p:nvSpPr>
          <p:cNvPr id="3" name="TextBox 2">
            <a:extLst>
              <a:ext uri="{FF2B5EF4-FFF2-40B4-BE49-F238E27FC236}">
                <a16:creationId xmlns:a16="http://schemas.microsoft.com/office/drawing/2014/main" id="{6D652FDD-D53C-8148-8FE5-CF3C0666DCEE}"/>
              </a:ext>
            </a:extLst>
          </p:cNvPr>
          <p:cNvSpPr txBox="1"/>
          <p:nvPr/>
        </p:nvSpPr>
        <p:spPr>
          <a:xfrm>
            <a:off x="8567988" y="2077692"/>
            <a:ext cx="3985177" cy="307777"/>
          </a:xfrm>
          <a:prstGeom prst="rect">
            <a:avLst/>
          </a:prstGeom>
          <a:noFill/>
        </p:spPr>
        <p:txBody>
          <a:bodyPr wrap="square" rtlCol="0">
            <a:spAutoFit/>
          </a:bodyPr>
          <a:lstStyle/>
          <a:p>
            <a:r>
              <a:rPr lang="en-US" sz="1400" dirty="0"/>
              <a:t>&lt;</a:t>
            </a:r>
            <a:r>
              <a:rPr lang="en-US" sz="1400" dirty="0" err="1"/>
              <a:t>img</a:t>
            </a:r>
            <a:r>
              <a:rPr lang="en-US" sz="1400" dirty="0"/>
              <a:t> </a:t>
            </a:r>
            <a:r>
              <a:rPr lang="en-US" sz="1400" b="1" dirty="0" err="1"/>
              <a:t>v-bind:src</a:t>
            </a:r>
            <a:r>
              <a:rPr lang="en-US" sz="1400" dirty="0"/>
              <a:t>=“logo” </a:t>
            </a:r>
            <a:r>
              <a:rPr lang="en-US" sz="1400" b="1" dirty="0" err="1"/>
              <a:t>v-bind:title</a:t>
            </a:r>
            <a:r>
              <a:rPr lang="en-US" sz="1400" b="1" dirty="0"/>
              <a:t>=“greeting”&gt; </a:t>
            </a:r>
          </a:p>
        </p:txBody>
      </p:sp>
    </p:spTree>
    <p:extLst>
      <p:ext uri="{BB962C8B-B14F-4D97-AF65-F5344CB8AC3E}">
        <p14:creationId xmlns:p14="http://schemas.microsoft.com/office/powerpoint/2010/main" val="35795286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7AA42-AAC8-974B-B3B1-14F90FBD390F}"/>
              </a:ext>
            </a:extLst>
          </p:cNvPr>
          <p:cNvSpPr>
            <a:spLocks noGrp="1"/>
          </p:cNvSpPr>
          <p:nvPr>
            <p:ph type="title"/>
          </p:nvPr>
        </p:nvSpPr>
        <p:spPr>
          <a:xfrm>
            <a:off x="578069" y="365125"/>
            <a:ext cx="10775731" cy="1325563"/>
          </a:xfrm>
        </p:spPr>
        <p:txBody>
          <a:bodyPr/>
          <a:lstStyle/>
          <a:p>
            <a:pPr algn="ctr"/>
            <a:r>
              <a:rPr lang="en-US" b="1" dirty="0">
                <a:solidFill>
                  <a:srgbClr val="0070C0"/>
                </a:solidFill>
              </a:rPr>
              <a:t>Step1</a:t>
            </a:r>
            <a:br>
              <a:rPr lang="en-US" b="1" dirty="0">
                <a:solidFill>
                  <a:schemeClr val="accent2">
                    <a:lumMod val="75000"/>
                  </a:schemeClr>
                </a:solidFill>
              </a:rPr>
            </a:br>
            <a:r>
              <a:rPr lang="en-US" b="1" dirty="0"/>
              <a:t>Create:</a:t>
            </a:r>
            <a:r>
              <a:rPr lang="en-US" b="1" dirty="0">
                <a:solidFill>
                  <a:schemeClr val="accent2">
                    <a:lumMod val="75000"/>
                  </a:schemeClr>
                </a:solidFill>
              </a:rPr>
              <a:t> </a:t>
            </a:r>
            <a:r>
              <a:rPr lang="en-US" sz="4000" b="1" dirty="0">
                <a:solidFill>
                  <a:srgbClr val="FF0000"/>
                </a:solidFill>
              </a:rPr>
              <a:t>tesla-</a:t>
            </a:r>
            <a:r>
              <a:rPr lang="en-US" sz="4000" b="1" dirty="0" err="1">
                <a:solidFill>
                  <a:srgbClr val="FF0000"/>
                </a:solidFill>
              </a:rPr>
              <a:t>header.component.vue</a:t>
            </a:r>
            <a:endParaRPr lang="en-US" sz="4000" b="1" dirty="0"/>
          </a:p>
        </p:txBody>
      </p:sp>
      <p:pic>
        <p:nvPicPr>
          <p:cNvPr id="9" name="Content Placeholder 8">
            <a:extLst>
              <a:ext uri="{FF2B5EF4-FFF2-40B4-BE49-F238E27FC236}">
                <a16:creationId xmlns:a16="http://schemas.microsoft.com/office/drawing/2014/main" id="{9CA544CE-0FF9-5149-A0E1-23C62D3F98E6}"/>
              </a:ext>
            </a:extLst>
          </p:cNvPr>
          <p:cNvPicPr>
            <a:picLocks noGrp="1" noChangeAspect="1"/>
          </p:cNvPicPr>
          <p:nvPr>
            <p:ph idx="1"/>
          </p:nvPr>
        </p:nvPicPr>
        <p:blipFill>
          <a:blip r:embed="rId3"/>
          <a:stretch>
            <a:fillRect/>
          </a:stretch>
        </p:blipFill>
        <p:spPr>
          <a:xfrm>
            <a:off x="6800194" y="1771860"/>
            <a:ext cx="4729028" cy="5012568"/>
          </a:xfrm>
        </p:spPr>
      </p:pic>
      <p:pic>
        <p:nvPicPr>
          <p:cNvPr id="11" name="Picture 10">
            <a:extLst>
              <a:ext uri="{FF2B5EF4-FFF2-40B4-BE49-F238E27FC236}">
                <a16:creationId xmlns:a16="http://schemas.microsoft.com/office/drawing/2014/main" id="{B813FF3D-EC13-494C-8D07-FB46CE9AF415}"/>
              </a:ext>
            </a:extLst>
          </p:cNvPr>
          <p:cNvPicPr>
            <a:picLocks noChangeAspect="1"/>
          </p:cNvPicPr>
          <p:nvPr/>
        </p:nvPicPr>
        <p:blipFill>
          <a:blip r:embed="rId4"/>
          <a:stretch>
            <a:fillRect/>
          </a:stretch>
        </p:blipFill>
        <p:spPr>
          <a:xfrm>
            <a:off x="578069" y="1792732"/>
            <a:ext cx="5321300" cy="3225800"/>
          </a:xfrm>
          <a:prstGeom prst="rect">
            <a:avLst/>
          </a:prstGeom>
        </p:spPr>
      </p:pic>
      <p:sp>
        <p:nvSpPr>
          <p:cNvPr id="12" name="Striped Right Arrow 11">
            <a:extLst>
              <a:ext uri="{FF2B5EF4-FFF2-40B4-BE49-F238E27FC236}">
                <a16:creationId xmlns:a16="http://schemas.microsoft.com/office/drawing/2014/main" id="{ECD7E7D5-F6F1-F747-81EB-A6B1B7C53509}"/>
              </a:ext>
            </a:extLst>
          </p:cNvPr>
          <p:cNvSpPr/>
          <p:nvPr/>
        </p:nvSpPr>
        <p:spPr>
          <a:xfrm>
            <a:off x="5899369" y="3163316"/>
            <a:ext cx="978408"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342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29546883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DBDD3-2C24-D94C-8813-065C1E111BB7}"/>
              </a:ext>
            </a:extLst>
          </p:cNvPr>
          <p:cNvSpPr>
            <a:spLocks noGrp="1"/>
          </p:cNvSpPr>
          <p:nvPr>
            <p:ph type="title"/>
          </p:nvPr>
        </p:nvSpPr>
        <p:spPr/>
        <p:txBody>
          <a:bodyPr/>
          <a:lstStyle/>
          <a:p>
            <a:pPr algn="ctr"/>
            <a:r>
              <a:rPr lang="en-US" b="1" dirty="0">
                <a:solidFill>
                  <a:srgbClr val="0070C0"/>
                </a:solidFill>
              </a:rPr>
              <a:t>Step 2</a:t>
            </a:r>
            <a:br>
              <a:rPr lang="en-US" b="1" dirty="0"/>
            </a:br>
            <a:r>
              <a:rPr lang="en-US" b="1" dirty="0"/>
              <a:t> </a:t>
            </a:r>
            <a:r>
              <a:rPr lang="en-US" b="1" i="1" dirty="0"/>
              <a:t>Import </a:t>
            </a:r>
            <a:r>
              <a:rPr lang="en-US" b="1" dirty="0">
                <a:solidFill>
                  <a:srgbClr val="FF0000"/>
                </a:solidFill>
              </a:rPr>
              <a:t>tesla-</a:t>
            </a:r>
            <a:r>
              <a:rPr lang="en-US" b="1" dirty="0" err="1">
                <a:solidFill>
                  <a:srgbClr val="FF0000"/>
                </a:solidFill>
              </a:rPr>
              <a:t>header.component</a:t>
            </a:r>
            <a:r>
              <a:rPr lang="en-US" b="1" dirty="0">
                <a:solidFill>
                  <a:srgbClr val="FF0000"/>
                </a:solidFill>
              </a:rPr>
              <a:t> in </a:t>
            </a:r>
            <a:r>
              <a:rPr lang="en-US" b="1" dirty="0" err="1"/>
              <a:t>App.vue</a:t>
            </a:r>
            <a:r>
              <a:rPr lang="en-US" b="1" dirty="0"/>
              <a:t> </a:t>
            </a:r>
          </a:p>
        </p:txBody>
      </p:sp>
      <p:pic>
        <p:nvPicPr>
          <p:cNvPr id="10" name="Content Placeholder 9">
            <a:extLst>
              <a:ext uri="{FF2B5EF4-FFF2-40B4-BE49-F238E27FC236}">
                <a16:creationId xmlns:a16="http://schemas.microsoft.com/office/drawing/2014/main" id="{4133DA3F-703E-C14D-BFE3-FBEA33138260}"/>
              </a:ext>
            </a:extLst>
          </p:cNvPr>
          <p:cNvPicPr>
            <a:picLocks noGrp="1" noChangeAspect="1"/>
          </p:cNvPicPr>
          <p:nvPr>
            <p:ph idx="1"/>
          </p:nvPr>
        </p:nvPicPr>
        <p:blipFill>
          <a:blip r:embed="rId2"/>
          <a:stretch>
            <a:fillRect/>
          </a:stretch>
        </p:blipFill>
        <p:spPr>
          <a:xfrm>
            <a:off x="6459115" y="2247738"/>
            <a:ext cx="4894685" cy="4602697"/>
          </a:xfrm>
        </p:spPr>
      </p:pic>
      <p:sp>
        <p:nvSpPr>
          <p:cNvPr id="11" name="TextBox 10">
            <a:extLst>
              <a:ext uri="{FF2B5EF4-FFF2-40B4-BE49-F238E27FC236}">
                <a16:creationId xmlns:a16="http://schemas.microsoft.com/office/drawing/2014/main" id="{356900BE-DEAD-CA42-A5BD-C4A1BB911AA3}"/>
              </a:ext>
            </a:extLst>
          </p:cNvPr>
          <p:cNvSpPr txBox="1"/>
          <p:nvPr/>
        </p:nvSpPr>
        <p:spPr>
          <a:xfrm>
            <a:off x="2963918" y="1870841"/>
            <a:ext cx="546538" cy="376897"/>
          </a:xfrm>
          <a:prstGeom prst="rect">
            <a:avLst/>
          </a:prstGeom>
          <a:noFill/>
        </p:spPr>
        <p:txBody>
          <a:bodyPr wrap="square" rtlCol="0">
            <a:spAutoFit/>
          </a:bodyPr>
          <a:lstStyle/>
          <a:p>
            <a:r>
              <a:rPr lang="en-US" b="1" dirty="0"/>
              <a:t>Old</a:t>
            </a:r>
          </a:p>
        </p:txBody>
      </p:sp>
      <p:sp>
        <p:nvSpPr>
          <p:cNvPr id="12" name="TextBox 11">
            <a:extLst>
              <a:ext uri="{FF2B5EF4-FFF2-40B4-BE49-F238E27FC236}">
                <a16:creationId xmlns:a16="http://schemas.microsoft.com/office/drawing/2014/main" id="{4B41F856-2521-1841-AF31-2A9ADE0466AF}"/>
              </a:ext>
            </a:extLst>
          </p:cNvPr>
          <p:cNvSpPr txBox="1"/>
          <p:nvPr/>
        </p:nvSpPr>
        <p:spPr>
          <a:xfrm>
            <a:off x="8497614" y="1870841"/>
            <a:ext cx="719958" cy="369332"/>
          </a:xfrm>
          <a:prstGeom prst="rect">
            <a:avLst/>
          </a:prstGeom>
          <a:noFill/>
        </p:spPr>
        <p:txBody>
          <a:bodyPr wrap="square" rtlCol="0">
            <a:spAutoFit/>
          </a:bodyPr>
          <a:lstStyle/>
          <a:p>
            <a:r>
              <a:rPr lang="en-US" b="1" dirty="0"/>
              <a:t>New</a:t>
            </a:r>
          </a:p>
        </p:txBody>
      </p:sp>
      <p:pic>
        <p:nvPicPr>
          <p:cNvPr id="16" name="Picture 15">
            <a:extLst>
              <a:ext uri="{FF2B5EF4-FFF2-40B4-BE49-F238E27FC236}">
                <a16:creationId xmlns:a16="http://schemas.microsoft.com/office/drawing/2014/main" id="{0AB73701-C65C-584E-963C-D1E9FA22C105}"/>
              </a:ext>
            </a:extLst>
          </p:cNvPr>
          <p:cNvPicPr>
            <a:picLocks noChangeAspect="1"/>
          </p:cNvPicPr>
          <p:nvPr/>
        </p:nvPicPr>
        <p:blipFill>
          <a:blip r:embed="rId3"/>
          <a:stretch>
            <a:fillRect/>
          </a:stretch>
        </p:blipFill>
        <p:spPr>
          <a:xfrm>
            <a:off x="1425207" y="2240173"/>
            <a:ext cx="4170498" cy="4607612"/>
          </a:xfrm>
          <a:prstGeom prst="rect">
            <a:avLst/>
          </a:prstGeom>
        </p:spPr>
      </p:pic>
    </p:spTree>
    <p:extLst>
      <p:ext uri="{BB962C8B-B14F-4D97-AF65-F5344CB8AC3E}">
        <p14:creationId xmlns:p14="http://schemas.microsoft.com/office/powerpoint/2010/main" val="2808750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2368-7323-1343-8B9B-9644C7D71A0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1F996A4-E432-634E-9F50-72B0E4F342FC}"/>
              </a:ext>
            </a:extLst>
          </p:cNvPr>
          <p:cNvSpPr>
            <a:spLocks noGrp="1"/>
          </p:cNvSpPr>
          <p:nvPr>
            <p:ph idx="1"/>
          </p:nvPr>
        </p:nvSpPr>
        <p:spPr/>
        <p:txBody>
          <a:bodyPr>
            <a:normAutofit lnSpcReduction="10000"/>
          </a:bodyPr>
          <a:lstStyle/>
          <a:p>
            <a:pPr marL="0" indent="0" algn="ctr">
              <a:buNone/>
            </a:pPr>
            <a:endParaRPr lang="en-US" b="1" dirty="0"/>
          </a:p>
          <a:p>
            <a:pPr marL="0" indent="0" algn="ctr">
              <a:buNone/>
            </a:pPr>
            <a:r>
              <a:rPr lang="en-US" b="1" dirty="0"/>
              <a:t>Component based</a:t>
            </a:r>
            <a:endParaRPr lang="en-US" b="0" dirty="0">
              <a:effectLst/>
            </a:endParaRPr>
          </a:p>
          <a:p>
            <a:pPr marL="0" indent="0" algn="ctr">
              <a:buNone/>
            </a:pPr>
            <a:br>
              <a:rPr lang="en-US" b="0" dirty="0">
                <a:effectLst/>
              </a:rPr>
            </a:br>
            <a:r>
              <a:rPr lang="en-US" b="1" dirty="0"/>
              <a:t>Focused on the view layer (</a:t>
            </a:r>
            <a:r>
              <a:rPr lang="en-US" b="1" i="1" dirty="0"/>
              <a:t>all browsers</a:t>
            </a:r>
            <a:r>
              <a:rPr lang="en-US" b="1" dirty="0"/>
              <a:t>)</a:t>
            </a:r>
            <a:endParaRPr lang="en-US" b="0" dirty="0">
              <a:effectLst/>
            </a:endParaRPr>
          </a:p>
          <a:p>
            <a:pPr marL="0" indent="0" algn="ctr">
              <a:buNone/>
            </a:pPr>
            <a:br>
              <a:rPr lang="en-US" b="0" dirty="0">
                <a:effectLst/>
              </a:rPr>
            </a:br>
            <a:r>
              <a:rPr lang="en-US" b="1" dirty="0"/>
              <a:t>Integration with Angular or React</a:t>
            </a:r>
            <a:endParaRPr lang="en-US" b="0" dirty="0">
              <a:effectLst/>
            </a:endParaRPr>
          </a:p>
          <a:p>
            <a:pPr marL="0" indent="0" algn="ctr">
              <a:buNone/>
            </a:pPr>
            <a:br>
              <a:rPr lang="en-US" b="0" dirty="0">
                <a:effectLst/>
              </a:rPr>
            </a:br>
            <a:r>
              <a:rPr lang="en-US" b="1" dirty="0"/>
              <a:t>Small and compact (21 </a:t>
            </a:r>
            <a:r>
              <a:rPr lang="en-US" b="1" dirty="0" err="1"/>
              <a:t>Kb</a:t>
            </a:r>
            <a:r>
              <a:rPr lang="en-US" b="1" dirty="0"/>
              <a:t>)</a:t>
            </a:r>
            <a:endParaRPr lang="en-US" b="0" dirty="0">
              <a:effectLst/>
            </a:endParaRPr>
          </a:p>
          <a:p>
            <a:pPr marL="0" indent="0" algn="ctr">
              <a:buNone/>
            </a:pPr>
            <a:br>
              <a:rPr lang="en-US" dirty="0"/>
            </a:br>
            <a:endParaRPr lang="en-US" dirty="0"/>
          </a:p>
        </p:txBody>
      </p:sp>
      <p:sp>
        <p:nvSpPr>
          <p:cNvPr id="4" name="Rectangle 3">
            <a:extLst>
              <a:ext uri="{FF2B5EF4-FFF2-40B4-BE49-F238E27FC236}">
                <a16:creationId xmlns:a16="http://schemas.microsoft.com/office/drawing/2014/main" id="{2A3A1F1D-BC2C-DB4A-9304-5B5D86046666}"/>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5" name="Rectangle 4">
            <a:extLst>
              <a:ext uri="{FF2B5EF4-FFF2-40B4-BE49-F238E27FC236}">
                <a16:creationId xmlns:a16="http://schemas.microsoft.com/office/drawing/2014/main" id="{7B069904-C015-9E4F-9325-0F64657AC884}"/>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6" name="Rectangle 5">
            <a:extLst>
              <a:ext uri="{FF2B5EF4-FFF2-40B4-BE49-F238E27FC236}">
                <a16:creationId xmlns:a16="http://schemas.microsoft.com/office/drawing/2014/main" id="{F98E9F43-B786-6E4B-8E58-7F67BC8B3797}"/>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pic>
        <p:nvPicPr>
          <p:cNvPr id="8" name="Picture 7">
            <a:extLst>
              <a:ext uri="{FF2B5EF4-FFF2-40B4-BE49-F238E27FC236}">
                <a16:creationId xmlns:a16="http://schemas.microsoft.com/office/drawing/2014/main" id="{D2307209-A455-B845-B385-B2920DE0F51F}"/>
              </a:ext>
            </a:extLst>
          </p:cNvPr>
          <p:cNvPicPr>
            <a:picLocks noChangeAspect="1"/>
          </p:cNvPicPr>
          <p:nvPr/>
        </p:nvPicPr>
        <p:blipFill>
          <a:blip r:embed="rId2"/>
          <a:stretch>
            <a:fillRect/>
          </a:stretch>
        </p:blipFill>
        <p:spPr>
          <a:xfrm>
            <a:off x="5099866" y="508363"/>
            <a:ext cx="1317262" cy="1317262"/>
          </a:xfrm>
          <a:prstGeom prst="rect">
            <a:avLst/>
          </a:prstGeom>
        </p:spPr>
      </p:pic>
      <p:pic>
        <p:nvPicPr>
          <p:cNvPr id="9" name="Content Placeholder 4">
            <a:extLst>
              <a:ext uri="{FF2B5EF4-FFF2-40B4-BE49-F238E27FC236}">
                <a16:creationId xmlns:a16="http://schemas.microsoft.com/office/drawing/2014/main" id="{CB60DC82-1BD5-E144-9355-45E699CB50C3}"/>
              </a:ext>
            </a:extLst>
          </p:cNvPr>
          <p:cNvPicPr>
            <a:picLocks noChangeAspect="1"/>
          </p:cNvPicPr>
          <p:nvPr/>
        </p:nvPicPr>
        <p:blipFill>
          <a:blip r:embed="rId3"/>
          <a:stretch>
            <a:fillRect/>
          </a:stretch>
        </p:blipFill>
        <p:spPr>
          <a:xfrm>
            <a:off x="7916778" y="1967200"/>
            <a:ext cx="2282324" cy="883061"/>
          </a:xfrm>
          <a:prstGeom prst="rect">
            <a:avLst/>
          </a:prstGeom>
        </p:spPr>
      </p:pic>
      <p:pic>
        <p:nvPicPr>
          <p:cNvPr id="10" name="Picture 9">
            <a:extLst>
              <a:ext uri="{FF2B5EF4-FFF2-40B4-BE49-F238E27FC236}">
                <a16:creationId xmlns:a16="http://schemas.microsoft.com/office/drawing/2014/main" id="{93FBD96F-110C-A849-AA3E-9471B8C9CADD}"/>
              </a:ext>
            </a:extLst>
          </p:cNvPr>
          <p:cNvPicPr>
            <a:picLocks noChangeAspect="1"/>
          </p:cNvPicPr>
          <p:nvPr/>
        </p:nvPicPr>
        <p:blipFill>
          <a:blip r:embed="rId4"/>
          <a:stretch>
            <a:fillRect/>
          </a:stretch>
        </p:blipFill>
        <p:spPr>
          <a:xfrm>
            <a:off x="8807116" y="3673338"/>
            <a:ext cx="1127291" cy="845469"/>
          </a:xfrm>
          <a:prstGeom prst="rect">
            <a:avLst/>
          </a:prstGeom>
        </p:spPr>
      </p:pic>
      <p:pic>
        <p:nvPicPr>
          <p:cNvPr id="11" name="Afbeelding 3">
            <a:extLst>
              <a:ext uri="{FF2B5EF4-FFF2-40B4-BE49-F238E27FC236}">
                <a16:creationId xmlns:a16="http://schemas.microsoft.com/office/drawing/2014/main" id="{B31C77D3-5A58-D049-A8B9-EBC125A849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2568" y="3613667"/>
            <a:ext cx="905140" cy="905140"/>
          </a:xfrm>
          <a:prstGeom prst="rect">
            <a:avLst/>
          </a:prstGeom>
        </p:spPr>
      </p:pic>
    </p:spTree>
    <p:extLst>
      <p:ext uri="{BB962C8B-B14F-4D97-AF65-F5344CB8AC3E}">
        <p14:creationId xmlns:p14="http://schemas.microsoft.com/office/powerpoint/2010/main" val="3044500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4D603-C902-C84A-838F-4829DABEF33D}"/>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6AA0852-ACE3-2C4F-87C6-9544E3241144}"/>
              </a:ext>
            </a:extLst>
          </p:cNvPr>
          <p:cNvSpPr>
            <a:spLocks noGrp="1"/>
          </p:cNvSpPr>
          <p:nvPr>
            <p:ph idx="1"/>
          </p:nvPr>
        </p:nvSpPr>
        <p:spPr/>
        <p:txBody>
          <a:bodyPr/>
          <a:lstStyle/>
          <a:p>
            <a:endParaRPr lang="en-US" dirty="0"/>
          </a:p>
          <a:p>
            <a:endParaRPr lang="en-US" dirty="0"/>
          </a:p>
          <a:p>
            <a:endParaRPr lang="en-US" dirty="0"/>
          </a:p>
        </p:txBody>
      </p:sp>
    </p:spTree>
    <p:extLst>
      <p:ext uri="{BB962C8B-B14F-4D97-AF65-F5344CB8AC3E}">
        <p14:creationId xmlns:p14="http://schemas.microsoft.com/office/powerpoint/2010/main" val="4692759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t>Emit events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cxnSp>
        <p:nvCxnSpPr>
          <p:cNvPr id="30" name="Straight Arrow Connector 29">
            <a:extLst>
              <a:ext uri="{FF2B5EF4-FFF2-40B4-BE49-F238E27FC236}">
                <a16:creationId xmlns:a16="http://schemas.microsoft.com/office/drawing/2014/main" id="{41D68176-2088-5E44-909C-68DBBF4CDFD3}"/>
              </a:ext>
            </a:extLst>
          </p:cNvPr>
          <p:cNvCxnSpPr>
            <a:cxnSpLocks/>
          </p:cNvCxnSpPr>
          <p:nvPr/>
        </p:nvCxnSpPr>
        <p:spPr>
          <a:xfrm flipH="1" flipV="1">
            <a:off x="7155493" y="3413960"/>
            <a:ext cx="3670162" cy="13484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85D81D3-8023-074E-9970-BE0D1114829B}"/>
              </a:ext>
            </a:extLst>
          </p:cNvPr>
          <p:cNvSpPr txBox="1"/>
          <p:nvPr/>
        </p:nvSpPr>
        <p:spPr>
          <a:xfrm>
            <a:off x="8238386" y="3431327"/>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emit</a:t>
            </a:r>
          </a:p>
        </p:txBody>
      </p:sp>
    </p:spTree>
    <p:extLst>
      <p:ext uri="{BB962C8B-B14F-4D97-AF65-F5344CB8AC3E}">
        <p14:creationId xmlns:p14="http://schemas.microsoft.com/office/powerpoint/2010/main" val="27998150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6DCDC-CC71-E542-BA55-FF87245A5755}"/>
              </a:ext>
            </a:extLst>
          </p:cNvPr>
          <p:cNvSpPr>
            <a:spLocks noGrp="1"/>
          </p:cNvSpPr>
          <p:nvPr>
            <p:ph type="title"/>
          </p:nvPr>
        </p:nvSpPr>
        <p:spPr>
          <a:xfrm>
            <a:off x="838200" y="365125"/>
            <a:ext cx="10515600" cy="1325563"/>
          </a:xfrm>
        </p:spPr>
        <p:txBody>
          <a:bodyPr/>
          <a:lstStyle/>
          <a:p>
            <a:pPr algn="ctr"/>
            <a:r>
              <a:rPr lang="en-US" b="1" dirty="0"/>
              <a:t>Filter</a:t>
            </a:r>
          </a:p>
        </p:txBody>
      </p:sp>
      <p:pic>
        <p:nvPicPr>
          <p:cNvPr id="5" name="Content Placeholder 4">
            <a:extLst>
              <a:ext uri="{FF2B5EF4-FFF2-40B4-BE49-F238E27FC236}">
                <a16:creationId xmlns:a16="http://schemas.microsoft.com/office/drawing/2014/main" id="{BBD3A843-F420-CE40-9F5D-9EB3303D4A9A}"/>
              </a:ext>
            </a:extLst>
          </p:cNvPr>
          <p:cNvPicPr>
            <a:picLocks noGrp="1" noChangeAspect="1"/>
          </p:cNvPicPr>
          <p:nvPr>
            <p:ph idx="1"/>
          </p:nvPr>
        </p:nvPicPr>
        <p:blipFill>
          <a:blip r:embed="rId3"/>
          <a:stretch>
            <a:fillRect/>
          </a:stretch>
        </p:blipFill>
        <p:spPr>
          <a:xfrm>
            <a:off x="3080596" y="2275094"/>
            <a:ext cx="6030808" cy="1791579"/>
          </a:xfrm>
        </p:spPr>
      </p:pic>
    </p:spTree>
    <p:extLst>
      <p:ext uri="{BB962C8B-B14F-4D97-AF65-F5344CB8AC3E}">
        <p14:creationId xmlns:p14="http://schemas.microsoft.com/office/powerpoint/2010/main" val="19868328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F349A-5433-5741-94EE-3CD43A5DDD4B}"/>
              </a:ext>
            </a:extLst>
          </p:cNvPr>
          <p:cNvSpPr>
            <a:spLocks noGrp="1"/>
          </p:cNvSpPr>
          <p:nvPr>
            <p:ph type="title"/>
          </p:nvPr>
        </p:nvSpPr>
        <p:spPr/>
        <p:txBody>
          <a:bodyPr/>
          <a:lstStyle/>
          <a:p>
            <a:pPr algn="ctr"/>
            <a:r>
              <a:rPr lang="en-US" b="1" dirty="0"/>
              <a:t>Custom Filter</a:t>
            </a:r>
          </a:p>
        </p:txBody>
      </p:sp>
      <p:pic>
        <p:nvPicPr>
          <p:cNvPr id="5" name="Content Placeholder 4">
            <a:extLst>
              <a:ext uri="{FF2B5EF4-FFF2-40B4-BE49-F238E27FC236}">
                <a16:creationId xmlns:a16="http://schemas.microsoft.com/office/drawing/2014/main" id="{42E9E731-41A4-334C-8275-CF44393F286E}"/>
              </a:ext>
            </a:extLst>
          </p:cNvPr>
          <p:cNvPicPr>
            <a:picLocks noGrp="1" noChangeAspect="1"/>
          </p:cNvPicPr>
          <p:nvPr>
            <p:ph idx="1"/>
          </p:nvPr>
        </p:nvPicPr>
        <p:blipFill>
          <a:blip r:embed="rId3"/>
          <a:stretch>
            <a:fillRect/>
          </a:stretch>
        </p:blipFill>
        <p:spPr>
          <a:xfrm>
            <a:off x="2453868" y="2891380"/>
            <a:ext cx="7284264" cy="2595019"/>
          </a:xfrm>
        </p:spPr>
      </p:pic>
    </p:spTree>
    <p:extLst>
      <p:ext uri="{BB962C8B-B14F-4D97-AF65-F5344CB8AC3E}">
        <p14:creationId xmlns:p14="http://schemas.microsoft.com/office/powerpoint/2010/main" val="13004880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0D984-DC4C-F941-ACC1-D463764B1A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208026-4638-3A49-82EB-8F418B454CFD}"/>
              </a:ext>
            </a:extLst>
          </p:cNvPr>
          <p:cNvSpPr>
            <a:spLocks noGrp="1"/>
          </p:cNvSpPr>
          <p:nvPr>
            <p:ph idx="1"/>
          </p:nvPr>
        </p:nvSpPr>
        <p:spPr/>
        <p:txBody>
          <a:bodyPr/>
          <a:lstStyle/>
          <a:p>
            <a:endParaRPr lang="en-US" dirty="0"/>
          </a:p>
          <a:p>
            <a:endParaRPr lang="en-US" dirty="0"/>
          </a:p>
          <a:p>
            <a:pPr marL="0" indent="0" algn="ctr">
              <a:buNone/>
            </a:pPr>
            <a:r>
              <a:rPr lang="en-US" sz="4000" b="1" dirty="0"/>
              <a:t>DIRECTIVES</a:t>
            </a:r>
          </a:p>
        </p:txBody>
      </p:sp>
    </p:spTree>
    <p:extLst>
      <p:ext uri="{BB962C8B-B14F-4D97-AF65-F5344CB8AC3E}">
        <p14:creationId xmlns:p14="http://schemas.microsoft.com/office/powerpoint/2010/main" val="31340302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ED065-ACBF-654D-A913-F63A52E88BD9}"/>
              </a:ext>
            </a:extLst>
          </p:cNvPr>
          <p:cNvSpPr>
            <a:spLocks noGrp="1"/>
          </p:cNvSpPr>
          <p:nvPr>
            <p:ph type="title"/>
          </p:nvPr>
        </p:nvSpPr>
        <p:spPr/>
        <p:txBody>
          <a:bodyPr/>
          <a:lstStyle/>
          <a:p>
            <a:pPr algn="ctr"/>
            <a:r>
              <a:rPr lang="en-US" b="1" dirty="0"/>
              <a:t>v-bind</a:t>
            </a:r>
          </a:p>
        </p:txBody>
      </p:sp>
      <p:pic>
        <p:nvPicPr>
          <p:cNvPr id="5" name="Content Placeholder 4">
            <a:extLst>
              <a:ext uri="{FF2B5EF4-FFF2-40B4-BE49-F238E27FC236}">
                <a16:creationId xmlns:a16="http://schemas.microsoft.com/office/drawing/2014/main" id="{8D23C2F0-6B61-B840-823C-3402D5264DB7}"/>
              </a:ext>
            </a:extLst>
          </p:cNvPr>
          <p:cNvPicPr>
            <a:picLocks noGrp="1" noChangeAspect="1"/>
          </p:cNvPicPr>
          <p:nvPr>
            <p:ph idx="1"/>
          </p:nvPr>
        </p:nvPicPr>
        <p:blipFill>
          <a:blip r:embed="rId3"/>
          <a:stretch>
            <a:fillRect/>
          </a:stretch>
        </p:blipFill>
        <p:spPr>
          <a:xfrm>
            <a:off x="838199" y="2680388"/>
            <a:ext cx="10129399" cy="1258178"/>
          </a:xfrm>
        </p:spPr>
      </p:pic>
      <p:pic>
        <p:nvPicPr>
          <p:cNvPr id="7" name="Picture 6">
            <a:extLst>
              <a:ext uri="{FF2B5EF4-FFF2-40B4-BE49-F238E27FC236}">
                <a16:creationId xmlns:a16="http://schemas.microsoft.com/office/drawing/2014/main" id="{CD64D2B2-4701-484D-895E-F0448635FC44}"/>
              </a:ext>
            </a:extLst>
          </p:cNvPr>
          <p:cNvPicPr>
            <a:picLocks noChangeAspect="1"/>
          </p:cNvPicPr>
          <p:nvPr/>
        </p:nvPicPr>
        <p:blipFill>
          <a:blip r:embed="rId4"/>
          <a:stretch>
            <a:fillRect/>
          </a:stretch>
        </p:blipFill>
        <p:spPr>
          <a:xfrm>
            <a:off x="838200" y="4928266"/>
            <a:ext cx="10129399" cy="334462"/>
          </a:xfrm>
          <a:prstGeom prst="rect">
            <a:avLst/>
          </a:prstGeom>
        </p:spPr>
      </p:pic>
    </p:spTree>
    <p:extLst>
      <p:ext uri="{BB962C8B-B14F-4D97-AF65-F5344CB8AC3E}">
        <p14:creationId xmlns:p14="http://schemas.microsoft.com/office/powerpoint/2010/main" val="11758679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16C30-40DC-BB4A-A6BD-0E8E0189B116}"/>
              </a:ext>
            </a:extLst>
          </p:cNvPr>
          <p:cNvSpPr>
            <a:spLocks noGrp="1"/>
          </p:cNvSpPr>
          <p:nvPr>
            <p:ph type="title"/>
          </p:nvPr>
        </p:nvSpPr>
        <p:spPr/>
        <p:txBody>
          <a:bodyPr/>
          <a:lstStyle/>
          <a:p>
            <a:pPr algn="ctr"/>
            <a:r>
              <a:rPr lang="en-US" b="1" dirty="0"/>
              <a:t>Directive v-if</a:t>
            </a:r>
            <a:endParaRPr lang="en-US" dirty="0"/>
          </a:p>
        </p:txBody>
      </p:sp>
      <p:pic>
        <p:nvPicPr>
          <p:cNvPr id="9" name="Content Placeholder 8">
            <a:extLst>
              <a:ext uri="{FF2B5EF4-FFF2-40B4-BE49-F238E27FC236}">
                <a16:creationId xmlns:a16="http://schemas.microsoft.com/office/drawing/2014/main" id="{1D020EC5-E4D9-284D-A840-39E7AAC58D29}"/>
              </a:ext>
            </a:extLst>
          </p:cNvPr>
          <p:cNvPicPr>
            <a:picLocks noGrp="1" noChangeAspect="1"/>
          </p:cNvPicPr>
          <p:nvPr>
            <p:ph idx="1"/>
          </p:nvPr>
        </p:nvPicPr>
        <p:blipFill>
          <a:blip r:embed="rId3"/>
          <a:stretch>
            <a:fillRect/>
          </a:stretch>
        </p:blipFill>
        <p:spPr>
          <a:xfrm>
            <a:off x="2079312" y="2406774"/>
            <a:ext cx="8033375" cy="2117099"/>
          </a:xfrm>
        </p:spPr>
      </p:pic>
    </p:spTree>
    <p:extLst>
      <p:ext uri="{BB962C8B-B14F-4D97-AF65-F5344CB8AC3E}">
        <p14:creationId xmlns:p14="http://schemas.microsoft.com/office/powerpoint/2010/main" val="5039882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11E13-7AEF-4540-844A-93B96D46FE8E}"/>
              </a:ext>
            </a:extLst>
          </p:cNvPr>
          <p:cNvSpPr>
            <a:spLocks noGrp="1"/>
          </p:cNvSpPr>
          <p:nvPr>
            <p:ph type="title"/>
          </p:nvPr>
        </p:nvSpPr>
        <p:spPr/>
        <p:txBody>
          <a:bodyPr/>
          <a:lstStyle/>
          <a:p>
            <a:pPr algn="ctr"/>
            <a:r>
              <a:rPr lang="en-US" b="1" dirty="0"/>
              <a:t>Directive v-for</a:t>
            </a:r>
          </a:p>
        </p:txBody>
      </p:sp>
      <p:pic>
        <p:nvPicPr>
          <p:cNvPr id="5" name="Content Placeholder 4">
            <a:extLst>
              <a:ext uri="{FF2B5EF4-FFF2-40B4-BE49-F238E27FC236}">
                <a16:creationId xmlns:a16="http://schemas.microsoft.com/office/drawing/2014/main" id="{22463A58-ACCA-D24F-A3AE-1C388D4C940B}"/>
              </a:ext>
            </a:extLst>
          </p:cNvPr>
          <p:cNvPicPr>
            <a:picLocks noGrp="1" noChangeAspect="1"/>
          </p:cNvPicPr>
          <p:nvPr>
            <p:ph idx="1"/>
          </p:nvPr>
        </p:nvPicPr>
        <p:blipFill>
          <a:blip r:embed="rId2"/>
          <a:stretch>
            <a:fillRect/>
          </a:stretch>
        </p:blipFill>
        <p:spPr>
          <a:xfrm>
            <a:off x="3612395" y="1406931"/>
            <a:ext cx="4905961" cy="5451069"/>
          </a:xfrm>
        </p:spPr>
      </p:pic>
      <p:pic>
        <p:nvPicPr>
          <p:cNvPr id="6" name="Content Placeholder 4">
            <a:extLst>
              <a:ext uri="{FF2B5EF4-FFF2-40B4-BE49-F238E27FC236}">
                <a16:creationId xmlns:a16="http://schemas.microsoft.com/office/drawing/2014/main" id="{87F608EA-D008-D54D-81F0-2E41C99AF824}"/>
              </a:ext>
            </a:extLst>
          </p:cNvPr>
          <p:cNvPicPr>
            <a:picLocks noChangeAspect="1"/>
          </p:cNvPicPr>
          <p:nvPr/>
        </p:nvPicPr>
        <p:blipFill>
          <a:blip r:embed="rId3"/>
          <a:stretch>
            <a:fillRect/>
          </a:stretch>
        </p:blipFill>
        <p:spPr>
          <a:xfrm>
            <a:off x="8835956" y="5101390"/>
            <a:ext cx="2926918" cy="1318920"/>
          </a:xfrm>
          <a:prstGeom prst="rect">
            <a:avLst/>
          </a:prstGeom>
        </p:spPr>
      </p:pic>
    </p:spTree>
    <p:extLst>
      <p:ext uri="{BB962C8B-B14F-4D97-AF65-F5344CB8AC3E}">
        <p14:creationId xmlns:p14="http://schemas.microsoft.com/office/powerpoint/2010/main" val="11470738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067EF-7133-994F-9D39-CE5882F21A2F}"/>
              </a:ext>
            </a:extLst>
          </p:cNvPr>
          <p:cNvSpPr>
            <a:spLocks noGrp="1"/>
          </p:cNvSpPr>
          <p:nvPr>
            <p:ph type="title"/>
          </p:nvPr>
        </p:nvSpPr>
        <p:spPr/>
        <p:txBody>
          <a:bodyPr/>
          <a:lstStyle/>
          <a:p>
            <a:pPr algn="ctr"/>
            <a:r>
              <a:rPr lang="en-US" b="1" dirty="0"/>
              <a:t>Directive v-model</a:t>
            </a:r>
            <a:endParaRPr lang="en-US" dirty="0"/>
          </a:p>
        </p:txBody>
      </p:sp>
      <p:pic>
        <p:nvPicPr>
          <p:cNvPr id="5" name="Content Placeholder 4">
            <a:extLst>
              <a:ext uri="{FF2B5EF4-FFF2-40B4-BE49-F238E27FC236}">
                <a16:creationId xmlns:a16="http://schemas.microsoft.com/office/drawing/2014/main" id="{18FCDF23-6B40-5644-BFD4-303AA3384067}"/>
              </a:ext>
            </a:extLst>
          </p:cNvPr>
          <p:cNvPicPr>
            <a:picLocks noGrp="1" noChangeAspect="1"/>
          </p:cNvPicPr>
          <p:nvPr>
            <p:ph idx="1"/>
          </p:nvPr>
        </p:nvPicPr>
        <p:blipFill>
          <a:blip r:embed="rId2"/>
          <a:stretch>
            <a:fillRect/>
          </a:stretch>
        </p:blipFill>
        <p:spPr>
          <a:xfrm>
            <a:off x="3430563" y="1449391"/>
            <a:ext cx="4967480" cy="5408609"/>
          </a:xfrm>
        </p:spPr>
      </p:pic>
      <p:pic>
        <p:nvPicPr>
          <p:cNvPr id="6" name="Content Placeholder 4">
            <a:extLst>
              <a:ext uri="{FF2B5EF4-FFF2-40B4-BE49-F238E27FC236}">
                <a16:creationId xmlns:a16="http://schemas.microsoft.com/office/drawing/2014/main" id="{D313C486-E610-DB4A-8F2E-12E743B7796C}"/>
              </a:ext>
            </a:extLst>
          </p:cNvPr>
          <p:cNvPicPr>
            <a:picLocks noChangeAspect="1"/>
          </p:cNvPicPr>
          <p:nvPr/>
        </p:nvPicPr>
        <p:blipFill>
          <a:blip r:embed="rId3"/>
          <a:stretch>
            <a:fillRect/>
          </a:stretch>
        </p:blipFill>
        <p:spPr>
          <a:xfrm>
            <a:off x="8851900" y="4949115"/>
            <a:ext cx="2501900" cy="1473200"/>
          </a:xfrm>
          <a:prstGeom prst="rect">
            <a:avLst/>
          </a:prstGeom>
        </p:spPr>
      </p:pic>
    </p:spTree>
    <p:extLst>
      <p:ext uri="{BB962C8B-B14F-4D97-AF65-F5344CB8AC3E}">
        <p14:creationId xmlns:p14="http://schemas.microsoft.com/office/powerpoint/2010/main" val="29994518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8CCFC-7B6F-7C4F-95BF-FBFC93556AEE}"/>
              </a:ext>
            </a:extLst>
          </p:cNvPr>
          <p:cNvSpPr>
            <a:spLocks noGrp="1"/>
          </p:cNvSpPr>
          <p:nvPr>
            <p:ph type="title"/>
          </p:nvPr>
        </p:nvSpPr>
        <p:spPr/>
        <p:txBody>
          <a:bodyPr/>
          <a:lstStyle/>
          <a:p>
            <a:pPr algn="ctr"/>
            <a:r>
              <a:rPr lang="en-US" b="1" dirty="0"/>
              <a:t>Directive </a:t>
            </a:r>
            <a:r>
              <a:rPr lang="en-US" b="1" dirty="0" err="1"/>
              <a:t>v-on:click</a:t>
            </a:r>
            <a:endParaRPr lang="en-US" b="1" dirty="0"/>
          </a:p>
        </p:txBody>
      </p:sp>
      <p:pic>
        <p:nvPicPr>
          <p:cNvPr id="5" name="Content Placeholder 4">
            <a:extLst>
              <a:ext uri="{FF2B5EF4-FFF2-40B4-BE49-F238E27FC236}">
                <a16:creationId xmlns:a16="http://schemas.microsoft.com/office/drawing/2014/main" id="{095E9801-E3D7-AE44-9E9D-57F6F34D4C60}"/>
              </a:ext>
            </a:extLst>
          </p:cNvPr>
          <p:cNvPicPr>
            <a:picLocks noGrp="1" noChangeAspect="1"/>
          </p:cNvPicPr>
          <p:nvPr>
            <p:ph idx="1"/>
          </p:nvPr>
        </p:nvPicPr>
        <p:blipFill>
          <a:blip r:embed="rId2"/>
          <a:stretch>
            <a:fillRect/>
          </a:stretch>
        </p:blipFill>
        <p:spPr>
          <a:xfrm>
            <a:off x="2189747" y="1467853"/>
            <a:ext cx="7541481" cy="5219969"/>
          </a:xfrm>
        </p:spPr>
      </p:pic>
    </p:spTree>
    <p:extLst>
      <p:ext uri="{BB962C8B-B14F-4D97-AF65-F5344CB8AC3E}">
        <p14:creationId xmlns:p14="http://schemas.microsoft.com/office/powerpoint/2010/main" val="2846895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A7F51-33D8-534F-AC9F-ECFBACB885D4}"/>
              </a:ext>
            </a:extLst>
          </p:cNvPr>
          <p:cNvSpPr>
            <a:spLocks noGrp="1"/>
          </p:cNvSpPr>
          <p:nvPr>
            <p:ph type="title"/>
          </p:nvPr>
        </p:nvSpPr>
        <p:spPr/>
        <p:txBody>
          <a:bodyPr>
            <a:normAutofit fontScale="90000"/>
          </a:bodyPr>
          <a:lstStyle/>
          <a:p>
            <a:pPr algn="ctr"/>
            <a:br>
              <a:rPr lang="en-US" b="1" dirty="0"/>
            </a:br>
            <a:r>
              <a:rPr lang="en-US" b="1" dirty="0"/>
              <a:t>Virtual DOM</a:t>
            </a:r>
            <a:br>
              <a:rPr lang="en-US" b="1" dirty="0"/>
            </a:br>
            <a:r>
              <a:rPr lang="en-US" sz="3600" b="1" dirty="0" err="1"/>
              <a:t>Vue.js</a:t>
            </a:r>
            <a:r>
              <a:rPr lang="en-US" sz="3600" dirty="0"/>
              <a:t> and </a:t>
            </a:r>
            <a:r>
              <a:rPr lang="en-US" sz="3600" b="1" dirty="0"/>
              <a:t>React</a:t>
            </a:r>
            <a:r>
              <a:rPr lang="en-US" sz="3600" dirty="0"/>
              <a:t> both use virtual DOM, which makes it faster</a:t>
            </a:r>
            <a:endParaRPr lang="en-US" sz="3600" b="1" dirty="0"/>
          </a:p>
        </p:txBody>
      </p:sp>
      <p:pic>
        <p:nvPicPr>
          <p:cNvPr id="4" name="Content Placeholder 3">
            <a:extLst>
              <a:ext uri="{FF2B5EF4-FFF2-40B4-BE49-F238E27FC236}">
                <a16:creationId xmlns:a16="http://schemas.microsoft.com/office/drawing/2014/main" id="{5BD49472-78B2-D446-84F6-BC9B9CBEC06D}"/>
              </a:ext>
            </a:extLst>
          </p:cNvPr>
          <p:cNvPicPr>
            <a:picLocks noGrp="1" noChangeAspect="1"/>
          </p:cNvPicPr>
          <p:nvPr>
            <p:ph idx="1"/>
          </p:nvPr>
        </p:nvPicPr>
        <p:blipFill>
          <a:blip r:embed="rId3"/>
          <a:stretch>
            <a:fillRect/>
          </a:stretch>
        </p:blipFill>
        <p:spPr>
          <a:xfrm>
            <a:off x="2681921" y="2339163"/>
            <a:ext cx="6738525" cy="4043115"/>
          </a:xfrm>
          <a:prstGeom prst="rect">
            <a:avLst/>
          </a:prstGeom>
        </p:spPr>
      </p:pic>
      <p:pic>
        <p:nvPicPr>
          <p:cNvPr id="5" name="Picture 4">
            <a:extLst>
              <a:ext uri="{FF2B5EF4-FFF2-40B4-BE49-F238E27FC236}">
                <a16:creationId xmlns:a16="http://schemas.microsoft.com/office/drawing/2014/main" id="{97C259EB-42BB-BF4F-9C7C-1A877758F799}"/>
              </a:ext>
            </a:extLst>
          </p:cNvPr>
          <p:cNvPicPr>
            <a:picLocks noChangeAspect="1"/>
          </p:cNvPicPr>
          <p:nvPr/>
        </p:nvPicPr>
        <p:blipFill>
          <a:blip r:embed="rId4"/>
          <a:stretch>
            <a:fillRect/>
          </a:stretch>
        </p:blipFill>
        <p:spPr>
          <a:xfrm>
            <a:off x="10665533" y="5516926"/>
            <a:ext cx="1072602" cy="1072602"/>
          </a:xfrm>
          <a:prstGeom prst="rect">
            <a:avLst/>
          </a:prstGeom>
        </p:spPr>
      </p:pic>
    </p:spTree>
    <p:extLst>
      <p:ext uri="{BB962C8B-B14F-4D97-AF65-F5344CB8AC3E}">
        <p14:creationId xmlns:p14="http://schemas.microsoft.com/office/powerpoint/2010/main" val="13923864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7A311-6A68-6940-8FFA-AEBBE8F2FA94}"/>
              </a:ext>
            </a:extLst>
          </p:cNvPr>
          <p:cNvSpPr>
            <a:spLocks noGrp="1"/>
          </p:cNvSpPr>
          <p:nvPr>
            <p:ph type="title"/>
          </p:nvPr>
        </p:nvSpPr>
        <p:spPr/>
        <p:txBody>
          <a:bodyPr/>
          <a:lstStyle/>
          <a:p>
            <a:pPr algn="ctr"/>
            <a:r>
              <a:rPr lang="en-US" b="1" dirty="0"/>
              <a:t>Directive </a:t>
            </a:r>
            <a:r>
              <a:rPr lang="en-US" b="1" dirty="0" err="1"/>
              <a:t>v-on:click</a:t>
            </a:r>
            <a:endParaRPr lang="en-US" dirty="0"/>
          </a:p>
        </p:txBody>
      </p:sp>
      <p:pic>
        <p:nvPicPr>
          <p:cNvPr id="5" name="Content Placeholder 4">
            <a:extLst>
              <a:ext uri="{FF2B5EF4-FFF2-40B4-BE49-F238E27FC236}">
                <a16:creationId xmlns:a16="http://schemas.microsoft.com/office/drawing/2014/main" id="{B3045F2D-E30A-2A4F-BBA1-BF9874C16C67}"/>
              </a:ext>
            </a:extLst>
          </p:cNvPr>
          <p:cNvPicPr>
            <a:picLocks noGrp="1" noChangeAspect="1"/>
          </p:cNvPicPr>
          <p:nvPr>
            <p:ph idx="1"/>
          </p:nvPr>
        </p:nvPicPr>
        <p:blipFill>
          <a:blip r:embed="rId2"/>
          <a:stretch>
            <a:fillRect/>
          </a:stretch>
        </p:blipFill>
        <p:spPr>
          <a:xfrm>
            <a:off x="3481471" y="3219241"/>
            <a:ext cx="2197100" cy="1397000"/>
          </a:xfrm>
        </p:spPr>
      </p:pic>
      <p:pic>
        <p:nvPicPr>
          <p:cNvPr id="7" name="Picture 6">
            <a:extLst>
              <a:ext uri="{FF2B5EF4-FFF2-40B4-BE49-F238E27FC236}">
                <a16:creationId xmlns:a16="http://schemas.microsoft.com/office/drawing/2014/main" id="{58F3ADF7-C9C1-424E-B51B-0B2814A99B39}"/>
              </a:ext>
            </a:extLst>
          </p:cNvPr>
          <p:cNvPicPr>
            <a:picLocks noChangeAspect="1"/>
          </p:cNvPicPr>
          <p:nvPr/>
        </p:nvPicPr>
        <p:blipFill>
          <a:blip r:embed="rId3"/>
          <a:stretch>
            <a:fillRect/>
          </a:stretch>
        </p:blipFill>
        <p:spPr>
          <a:xfrm>
            <a:off x="6577263" y="3206541"/>
            <a:ext cx="2133600" cy="1409700"/>
          </a:xfrm>
          <a:prstGeom prst="rect">
            <a:avLst/>
          </a:prstGeom>
        </p:spPr>
      </p:pic>
    </p:spTree>
    <p:extLst>
      <p:ext uri="{BB962C8B-B14F-4D97-AF65-F5344CB8AC3E}">
        <p14:creationId xmlns:p14="http://schemas.microsoft.com/office/powerpoint/2010/main" val="20785193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2F5D2-8396-3345-80CF-0515112FBD03}"/>
              </a:ext>
            </a:extLst>
          </p:cNvPr>
          <p:cNvSpPr>
            <a:spLocks noGrp="1"/>
          </p:cNvSpPr>
          <p:nvPr>
            <p:ph type="title"/>
          </p:nvPr>
        </p:nvSpPr>
        <p:spPr/>
        <p:txBody>
          <a:bodyPr/>
          <a:lstStyle/>
          <a:p>
            <a:pPr algn="ctr"/>
            <a:r>
              <a:rPr lang="en-US" b="1" dirty="0" err="1"/>
              <a:t>v-on:click</a:t>
            </a:r>
            <a:r>
              <a:rPr lang="en-US" b="1" dirty="0"/>
              <a:t>  Shorthand</a:t>
            </a:r>
            <a:endParaRPr lang="en-US" dirty="0"/>
          </a:p>
        </p:txBody>
      </p:sp>
      <p:pic>
        <p:nvPicPr>
          <p:cNvPr id="5" name="Content Placeholder 4">
            <a:extLst>
              <a:ext uri="{FF2B5EF4-FFF2-40B4-BE49-F238E27FC236}">
                <a16:creationId xmlns:a16="http://schemas.microsoft.com/office/drawing/2014/main" id="{77F629EE-DAE4-E94F-899C-6D89CF55FBFE}"/>
              </a:ext>
            </a:extLst>
          </p:cNvPr>
          <p:cNvPicPr>
            <a:picLocks noGrp="1" noChangeAspect="1"/>
          </p:cNvPicPr>
          <p:nvPr>
            <p:ph idx="1"/>
          </p:nvPr>
        </p:nvPicPr>
        <p:blipFill>
          <a:blip r:embed="rId2"/>
          <a:stretch>
            <a:fillRect/>
          </a:stretch>
        </p:blipFill>
        <p:spPr>
          <a:xfrm>
            <a:off x="2339300" y="2492333"/>
            <a:ext cx="7513400" cy="2921878"/>
          </a:xfrm>
        </p:spPr>
      </p:pic>
    </p:spTree>
    <p:extLst>
      <p:ext uri="{BB962C8B-B14F-4D97-AF65-F5344CB8AC3E}">
        <p14:creationId xmlns:p14="http://schemas.microsoft.com/office/powerpoint/2010/main" val="1955343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5E39B-9D0F-F44C-A786-648EC002F0D1}"/>
              </a:ext>
            </a:extLst>
          </p:cNvPr>
          <p:cNvSpPr>
            <a:spLocks noGrp="1"/>
          </p:cNvSpPr>
          <p:nvPr>
            <p:ph type="title"/>
          </p:nvPr>
        </p:nvSpPr>
        <p:spPr/>
        <p:txBody>
          <a:bodyPr/>
          <a:lstStyle/>
          <a:p>
            <a:pPr algn="ctr"/>
            <a:r>
              <a:rPr lang="en-US" b="1" dirty="0"/>
              <a:t>@</a:t>
            </a:r>
            <a:r>
              <a:rPr lang="en-US" b="1" dirty="0" err="1"/>
              <a:t>blur.stop.prevent</a:t>
            </a:r>
            <a:endParaRPr lang="en-US" b="1" dirty="0"/>
          </a:p>
        </p:txBody>
      </p:sp>
      <p:sp>
        <p:nvSpPr>
          <p:cNvPr id="3" name="Content Placeholder 2">
            <a:extLst>
              <a:ext uri="{FF2B5EF4-FFF2-40B4-BE49-F238E27FC236}">
                <a16:creationId xmlns:a16="http://schemas.microsoft.com/office/drawing/2014/main" id="{DEFCAB81-ED74-8747-A95F-86AEC13A8EF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7768537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pPr algn="ctr"/>
            <a:r>
              <a:rPr lang="en-US" b="1" dirty="0">
                <a:solidFill>
                  <a:srgbClr val="FFC000"/>
                </a:solidFill>
              </a:rPr>
              <a:t>Data binding</a:t>
            </a:r>
            <a:endParaRPr lang="ru-RU" b="1" dirty="0">
              <a:solidFill>
                <a:srgbClr val="FFC000"/>
              </a:solidFill>
            </a:endParaRPr>
          </a:p>
        </p:txBody>
      </p:sp>
      <p:pic>
        <p:nvPicPr>
          <p:cNvPr id="9" name="Изображение 8"/>
          <p:cNvPicPr>
            <a:picLocks noChangeAspect="1"/>
          </p:cNvPicPr>
          <p:nvPr/>
        </p:nvPicPr>
        <p:blipFill>
          <a:blip r:embed="rId3"/>
          <a:stretch>
            <a:fillRect/>
          </a:stretch>
        </p:blipFill>
        <p:spPr>
          <a:xfrm>
            <a:off x="1738489" y="1503585"/>
            <a:ext cx="8432800" cy="5158612"/>
          </a:xfrm>
          <a:prstGeom prst="rect">
            <a:avLst/>
          </a:prstGeom>
        </p:spPr>
      </p:pic>
      <p:sp>
        <p:nvSpPr>
          <p:cNvPr id="3" name="TextBox 2">
            <a:extLst>
              <a:ext uri="{FF2B5EF4-FFF2-40B4-BE49-F238E27FC236}">
                <a16:creationId xmlns:a16="http://schemas.microsoft.com/office/drawing/2014/main" id="{4F6CCBC0-D782-B94A-BA4F-233FED7D3D09}"/>
              </a:ext>
            </a:extLst>
          </p:cNvPr>
          <p:cNvSpPr txBox="1"/>
          <p:nvPr/>
        </p:nvSpPr>
        <p:spPr>
          <a:xfrm>
            <a:off x="5566434" y="5847188"/>
            <a:ext cx="827126" cy="369332"/>
          </a:xfrm>
          <a:prstGeom prst="rect">
            <a:avLst/>
          </a:prstGeom>
          <a:noFill/>
        </p:spPr>
        <p:txBody>
          <a:bodyPr wrap="square" rtlCol="0">
            <a:spAutoFit/>
          </a:bodyPr>
          <a:lstStyle/>
          <a:p>
            <a:r>
              <a:rPr lang="en-US" b="1" dirty="0"/>
              <a:t>model</a:t>
            </a:r>
          </a:p>
        </p:txBody>
      </p:sp>
      <p:sp>
        <p:nvSpPr>
          <p:cNvPr id="5" name="TextBox 4">
            <a:extLst>
              <a:ext uri="{FF2B5EF4-FFF2-40B4-BE49-F238E27FC236}">
                <a16:creationId xmlns:a16="http://schemas.microsoft.com/office/drawing/2014/main" id="{FE5B3349-2465-634B-902F-6B054B0AB249}"/>
              </a:ext>
            </a:extLst>
          </p:cNvPr>
          <p:cNvSpPr txBox="1"/>
          <p:nvPr/>
        </p:nvSpPr>
        <p:spPr>
          <a:xfrm>
            <a:off x="5616651" y="2560649"/>
            <a:ext cx="776909" cy="369332"/>
          </a:xfrm>
          <a:prstGeom prst="rect">
            <a:avLst/>
          </a:prstGeom>
          <a:noFill/>
        </p:spPr>
        <p:txBody>
          <a:bodyPr wrap="square" rtlCol="0">
            <a:spAutoFit/>
          </a:bodyPr>
          <a:lstStyle/>
          <a:p>
            <a:r>
              <a:rPr lang="en-US" b="1" dirty="0"/>
              <a:t>view</a:t>
            </a:r>
          </a:p>
        </p:txBody>
      </p:sp>
    </p:spTree>
    <p:extLst>
      <p:ext uri="{BB962C8B-B14F-4D97-AF65-F5344CB8AC3E}">
        <p14:creationId xmlns:p14="http://schemas.microsoft.com/office/powerpoint/2010/main" val="41660432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Content Placeholder 8">
            <a:extLst>
              <a:ext uri="{FF2B5EF4-FFF2-40B4-BE49-F238E27FC236}">
                <a16:creationId xmlns:a16="http://schemas.microsoft.com/office/drawing/2014/main" id="{B3AAC2DA-3C94-1F4E-87B3-B9B1E43F1E7C}"/>
              </a:ext>
            </a:extLst>
          </p:cNvPr>
          <p:cNvPicPr>
            <a:picLocks noGrp="1" noChangeAspect="1"/>
          </p:cNvPicPr>
          <p:nvPr>
            <p:ph idx="1"/>
          </p:nvPr>
        </p:nvPicPr>
        <p:blipFill>
          <a:blip r:embed="rId2"/>
          <a:stretch>
            <a:fillRect/>
          </a:stretch>
        </p:blipFill>
        <p:spPr>
          <a:xfrm>
            <a:off x="643467" y="702734"/>
            <a:ext cx="10905066" cy="5452530"/>
          </a:xfrm>
          <a:prstGeom prst="rect">
            <a:avLst/>
          </a:prstGeom>
        </p:spPr>
      </p:pic>
    </p:spTree>
    <p:extLst>
      <p:ext uri="{BB962C8B-B14F-4D97-AF65-F5344CB8AC3E}">
        <p14:creationId xmlns:p14="http://schemas.microsoft.com/office/powerpoint/2010/main" val="5028677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C8F33-BC12-7F49-91AD-4F159F099122}"/>
              </a:ext>
            </a:extLst>
          </p:cNvPr>
          <p:cNvSpPr>
            <a:spLocks noGrp="1"/>
          </p:cNvSpPr>
          <p:nvPr>
            <p:ph type="title"/>
          </p:nvPr>
        </p:nvSpPr>
        <p:spPr/>
        <p:txBody>
          <a:bodyPr/>
          <a:lstStyle/>
          <a:p>
            <a:r>
              <a:rPr lang="en-US" b="1" dirty="0">
                <a:effectLst/>
              </a:rPr>
              <a:t>Container Component (stateful component)</a:t>
            </a:r>
            <a:br>
              <a:rPr lang="en-US" b="1" dirty="0"/>
            </a:br>
            <a:endParaRPr lang="en-US" dirty="0"/>
          </a:p>
        </p:txBody>
      </p:sp>
      <p:sp>
        <p:nvSpPr>
          <p:cNvPr id="3" name="Content Placeholder 2">
            <a:extLst>
              <a:ext uri="{FF2B5EF4-FFF2-40B4-BE49-F238E27FC236}">
                <a16:creationId xmlns:a16="http://schemas.microsoft.com/office/drawing/2014/main" id="{924377CA-2585-8E4E-AEA2-CF17FC1DB49D}"/>
              </a:ext>
            </a:extLst>
          </p:cNvPr>
          <p:cNvSpPr>
            <a:spLocks noGrp="1"/>
          </p:cNvSpPr>
          <p:nvPr>
            <p:ph idx="1"/>
          </p:nvPr>
        </p:nvSpPr>
        <p:spPr/>
        <p:txBody>
          <a:bodyPr/>
          <a:lstStyle/>
          <a:p>
            <a:r>
              <a:rPr lang="en-US" dirty="0"/>
              <a:t>Are concerned with </a:t>
            </a:r>
            <a:r>
              <a:rPr lang="en-US" b="1" dirty="0"/>
              <a:t>how</a:t>
            </a:r>
            <a:r>
              <a:rPr lang="en-US" dirty="0"/>
              <a:t> things work.</a:t>
            </a:r>
          </a:p>
          <a:p>
            <a:endParaRPr lang="en-US" dirty="0"/>
          </a:p>
          <a:p>
            <a:r>
              <a:rPr lang="en-US" b="1" dirty="0"/>
              <a:t>Provide data and actions </a:t>
            </a:r>
            <a:r>
              <a:rPr lang="en-US" dirty="0"/>
              <a:t>to </a:t>
            </a:r>
            <a:r>
              <a:rPr lang="en-US" b="1" dirty="0"/>
              <a:t>presentational</a:t>
            </a:r>
            <a:r>
              <a:rPr lang="en-US" dirty="0"/>
              <a:t> components.</a:t>
            </a:r>
          </a:p>
          <a:p>
            <a:endParaRPr lang="en-US" dirty="0"/>
          </a:p>
          <a:p>
            <a:r>
              <a:rPr lang="en-US" dirty="0"/>
              <a:t>Are often </a:t>
            </a:r>
            <a:r>
              <a:rPr lang="en-US" b="1" dirty="0"/>
              <a:t>stateful</a:t>
            </a:r>
            <a:r>
              <a:rPr lang="en-US" dirty="0"/>
              <a:t>, as they tend to serve as data sources.</a:t>
            </a:r>
          </a:p>
        </p:txBody>
      </p:sp>
    </p:spTree>
    <p:extLst>
      <p:ext uri="{BB962C8B-B14F-4D97-AF65-F5344CB8AC3E}">
        <p14:creationId xmlns:p14="http://schemas.microsoft.com/office/powerpoint/2010/main" val="9093710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D391-756F-824B-8A0A-3BF709A22B06}"/>
              </a:ext>
            </a:extLst>
          </p:cNvPr>
          <p:cNvSpPr>
            <a:spLocks noGrp="1"/>
          </p:cNvSpPr>
          <p:nvPr>
            <p:ph type="title"/>
          </p:nvPr>
        </p:nvSpPr>
        <p:spPr/>
        <p:txBody>
          <a:bodyPr>
            <a:normAutofit fontScale="90000"/>
          </a:bodyPr>
          <a:lstStyle/>
          <a:p>
            <a:r>
              <a:rPr lang="en-US" b="1" dirty="0">
                <a:effectLst/>
              </a:rPr>
              <a:t>Presentational Component (stateless component)</a:t>
            </a:r>
            <a:br>
              <a:rPr lang="en-US" dirty="0"/>
            </a:br>
            <a:endParaRPr lang="en-US" dirty="0"/>
          </a:p>
        </p:txBody>
      </p:sp>
      <p:sp>
        <p:nvSpPr>
          <p:cNvPr id="3" name="Content Placeholder 2">
            <a:extLst>
              <a:ext uri="{FF2B5EF4-FFF2-40B4-BE49-F238E27FC236}">
                <a16:creationId xmlns:a16="http://schemas.microsoft.com/office/drawing/2014/main" id="{726BEB46-8E11-624A-900F-ABBECF28AD79}"/>
              </a:ext>
            </a:extLst>
          </p:cNvPr>
          <p:cNvSpPr>
            <a:spLocks noGrp="1"/>
          </p:cNvSpPr>
          <p:nvPr>
            <p:ph idx="1"/>
          </p:nvPr>
        </p:nvSpPr>
        <p:spPr/>
        <p:txBody>
          <a:bodyPr/>
          <a:lstStyle/>
          <a:p>
            <a:r>
              <a:rPr lang="en-US" dirty="0"/>
              <a:t>Are concerned with how things </a:t>
            </a:r>
            <a:r>
              <a:rPr lang="en-US" b="1" dirty="0"/>
              <a:t>look</a:t>
            </a:r>
            <a:r>
              <a:rPr lang="en-US" dirty="0"/>
              <a:t>.</a:t>
            </a:r>
          </a:p>
          <a:p>
            <a:endParaRPr lang="en-US" dirty="0"/>
          </a:p>
          <a:p>
            <a:r>
              <a:rPr lang="en-US" dirty="0"/>
              <a:t>Usually have some DOM markup and styles of their own.</a:t>
            </a:r>
            <a:br>
              <a:rPr lang="en-US" dirty="0"/>
            </a:br>
            <a:endParaRPr lang="en-US" dirty="0"/>
          </a:p>
          <a:p>
            <a:r>
              <a:rPr lang="en-US" b="1" dirty="0"/>
              <a:t>Receive data and callbacks </a:t>
            </a:r>
            <a:r>
              <a:rPr lang="en-US" dirty="0"/>
              <a:t>exclusively via </a:t>
            </a:r>
            <a:r>
              <a:rPr lang="en-US" b="1" dirty="0"/>
              <a:t>props</a:t>
            </a:r>
            <a:r>
              <a:rPr lang="en-US" dirty="0"/>
              <a:t>.</a:t>
            </a:r>
            <a:br>
              <a:rPr lang="en-US" dirty="0"/>
            </a:br>
            <a:endParaRPr lang="en-US" dirty="0"/>
          </a:p>
          <a:p>
            <a:r>
              <a:rPr lang="en-US" dirty="0"/>
              <a:t>Rarely have their own state (when they do, it’s UI state rather than data). A </a:t>
            </a:r>
            <a:r>
              <a:rPr lang="en-US" b="1" dirty="0"/>
              <a:t>presentational Component is stateless</a:t>
            </a:r>
            <a:endParaRPr lang="en-US" dirty="0"/>
          </a:p>
        </p:txBody>
      </p:sp>
    </p:spTree>
    <p:extLst>
      <p:ext uri="{BB962C8B-B14F-4D97-AF65-F5344CB8AC3E}">
        <p14:creationId xmlns:p14="http://schemas.microsoft.com/office/powerpoint/2010/main" val="13934289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52A24-08AB-4647-9CFE-B80E60A8BE5F}"/>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8D77B2F4-3175-D34D-B5F5-649897057668}"/>
              </a:ext>
            </a:extLst>
          </p:cNvPr>
          <p:cNvSpPr>
            <a:spLocks noGrp="1"/>
          </p:cNvSpPr>
          <p:nvPr>
            <p:ph idx="1"/>
          </p:nvPr>
        </p:nvSpPr>
        <p:spPr/>
        <p:txBody>
          <a:bodyPr/>
          <a:lstStyle/>
          <a:p>
            <a:r>
              <a:rPr lang="en-US" dirty="0" err="1">
                <a:solidFill>
                  <a:srgbClr val="00B050"/>
                </a:solidFill>
              </a:rPr>
              <a:t>Uitleg</a:t>
            </a:r>
            <a:r>
              <a:rPr lang="en-US" dirty="0">
                <a:solidFill>
                  <a:srgbClr val="00B050"/>
                </a:solidFill>
              </a:rPr>
              <a:t> component</a:t>
            </a:r>
          </a:p>
          <a:p>
            <a:r>
              <a:rPr lang="en-US" dirty="0" err="1"/>
              <a:t>Uitleg</a:t>
            </a:r>
            <a:r>
              <a:rPr lang="en-US" dirty="0"/>
              <a:t> data binding + 2 way databinding</a:t>
            </a:r>
          </a:p>
          <a:p>
            <a:r>
              <a:rPr lang="en-US" dirty="0"/>
              <a:t>@</a:t>
            </a:r>
            <a:r>
              <a:rPr lang="en-US" dirty="0" err="1"/>
              <a:t>onBlur</a:t>
            </a:r>
            <a:r>
              <a:rPr lang="en-US" dirty="0"/>
              <a:t> @onclick @</a:t>
            </a:r>
            <a:r>
              <a:rPr lang="en-US" dirty="0" err="1"/>
              <a:t>onfocus</a:t>
            </a:r>
            <a:r>
              <a:rPr lang="en-US" dirty="0"/>
              <a:t>. OF :</a:t>
            </a:r>
            <a:r>
              <a:rPr lang="en-US" dirty="0" err="1"/>
              <a:t>onClick</a:t>
            </a:r>
            <a:endParaRPr lang="en-US" dirty="0"/>
          </a:p>
          <a:p>
            <a:endParaRPr lang="en-US" dirty="0"/>
          </a:p>
          <a:p>
            <a:r>
              <a:rPr lang="en-US" dirty="0">
                <a:solidFill>
                  <a:srgbClr val="00B050"/>
                </a:solidFill>
              </a:rPr>
              <a:t>Name, Props, data(), Methods, Computed() in Child components</a:t>
            </a:r>
          </a:p>
          <a:p>
            <a:r>
              <a:rPr lang="en-US" dirty="0">
                <a:solidFill>
                  <a:srgbClr val="00B050"/>
                </a:solidFill>
              </a:rPr>
              <a:t>Start app with root </a:t>
            </a:r>
            <a:r>
              <a:rPr lang="en-US" dirty="0" err="1">
                <a:solidFill>
                  <a:srgbClr val="00B050"/>
                </a:solidFill>
              </a:rPr>
              <a:t>Vue</a:t>
            </a:r>
            <a:r>
              <a:rPr lang="en-US" dirty="0">
                <a:solidFill>
                  <a:srgbClr val="00B050"/>
                </a:solidFill>
              </a:rPr>
              <a:t>:  new </a:t>
            </a:r>
            <a:r>
              <a:rPr lang="en-US" dirty="0" err="1">
                <a:solidFill>
                  <a:srgbClr val="00B050"/>
                </a:solidFill>
              </a:rPr>
              <a:t>Vue</a:t>
            </a:r>
            <a:r>
              <a:rPr lang="en-US" dirty="0">
                <a:solidFill>
                  <a:srgbClr val="00B050"/>
                </a:solidFill>
              </a:rPr>
              <a:t>()</a:t>
            </a:r>
          </a:p>
          <a:p>
            <a:r>
              <a:rPr lang="en-US" dirty="0">
                <a:solidFill>
                  <a:srgbClr val="00B050"/>
                </a:solidFill>
              </a:rPr>
              <a:t>Computed properties </a:t>
            </a:r>
            <a:r>
              <a:rPr lang="en-US" dirty="0" err="1">
                <a:solidFill>
                  <a:srgbClr val="00B050"/>
                </a:solidFill>
              </a:rPr>
              <a:t>en</a:t>
            </a:r>
            <a:r>
              <a:rPr lang="en-US" dirty="0">
                <a:solidFill>
                  <a:srgbClr val="00B050"/>
                </a:solidFill>
              </a:rPr>
              <a:t> watchers</a:t>
            </a:r>
          </a:p>
          <a:p>
            <a:endParaRPr lang="en-US" dirty="0"/>
          </a:p>
        </p:txBody>
      </p:sp>
    </p:spTree>
    <p:extLst>
      <p:ext uri="{BB962C8B-B14F-4D97-AF65-F5344CB8AC3E}">
        <p14:creationId xmlns:p14="http://schemas.microsoft.com/office/powerpoint/2010/main" val="34013374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2666-9B4D-DF49-952F-8658B92B5784}"/>
              </a:ext>
            </a:extLst>
          </p:cNvPr>
          <p:cNvSpPr>
            <a:spLocks noGrp="1"/>
          </p:cNvSpPr>
          <p:nvPr>
            <p:ph type="title"/>
          </p:nvPr>
        </p:nvSpPr>
        <p:spPr/>
        <p:txBody>
          <a:bodyPr>
            <a:normAutofit fontScale="90000"/>
          </a:bodyPr>
          <a:lstStyle/>
          <a:p>
            <a:r>
              <a:rPr lang="en-US" dirty="0"/>
              <a:t>What are the benefits of using these patterns?</a:t>
            </a:r>
            <a:br>
              <a:rPr lang="en-US" dirty="0"/>
            </a:br>
            <a:endParaRPr lang="en-US" dirty="0"/>
          </a:p>
        </p:txBody>
      </p:sp>
      <p:sp>
        <p:nvSpPr>
          <p:cNvPr id="3" name="Content Placeholder 2">
            <a:extLst>
              <a:ext uri="{FF2B5EF4-FFF2-40B4-BE49-F238E27FC236}">
                <a16:creationId xmlns:a16="http://schemas.microsoft.com/office/drawing/2014/main" id="{8BD492C3-EB3E-B343-AA33-C9C775B92254}"/>
              </a:ext>
            </a:extLst>
          </p:cNvPr>
          <p:cNvSpPr>
            <a:spLocks noGrp="1"/>
          </p:cNvSpPr>
          <p:nvPr>
            <p:ph idx="1"/>
          </p:nvPr>
        </p:nvSpPr>
        <p:spPr/>
        <p:txBody>
          <a:bodyPr/>
          <a:lstStyle/>
          <a:p>
            <a:r>
              <a:rPr lang="en-US" dirty="0"/>
              <a:t>Better separation of concerns</a:t>
            </a:r>
          </a:p>
          <a:p>
            <a:endParaRPr lang="en-US" dirty="0"/>
          </a:p>
          <a:p>
            <a:r>
              <a:rPr lang="en-US" dirty="0"/>
              <a:t>Better reusability</a:t>
            </a:r>
          </a:p>
          <a:p>
            <a:endParaRPr lang="en-US" dirty="0"/>
          </a:p>
          <a:p>
            <a:r>
              <a:rPr lang="en-US" dirty="0"/>
              <a:t>Extract layout components to prevent duplication</a:t>
            </a:r>
          </a:p>
          <a:p>
            <a:endParaRPr lang="en-US" dirty="0"/>
          </a:p>
        </p:txBody>
      </p:sp>
    </p:spTree>
    <p:extLst>
      <p:ext uri="{BB962C8B-B14F-4D97-AF65-F5344CB8AC3E}">
        <p14:creationId xmlns:p14="http://schemas.microsoft.com/office/powerpoint/2010/main" val="2251005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8167D-F236-2B48-AFF5-07D99DD341CD}"/>
              </a:ext>
            </a:extLst>
          </p:cNvPr>
          <p:cNvSpPr>
            <a:spLocks noGrp="1"/>
          </p:cNvSpPr>
          <p:nvPr>
            <p:ph type="title"/>
          </p:nvPr>
        </p:nvSpPr>
        <p:spPr/>
        <p:txBody>
          <a:bodyPr/>
          <a:lstStyle/>
          <a:p>
            <a:pPr algn="ctr"/>
            <a:r>
              <a:rPr lang="en-US" b="1" dirty="0"/>
              <a:t>root </a:t>
            </a:r>
            <a:r>
              <a:rPr lang="en-US" b="1" dirty="0" err="1"/>
              <a:t>Vue</a:t>
            </a:r>
            <a:r>
              <a:rPr lang="en-US" b="1" dirty="0"/>
              <a:t> Instance</a:t>
            </a:r>
          </a:p>
        </p:txBody>
      </p:sp>
      <p:sp>
        <p:nvSpPr>
          <p:cNvPr id="3" name="Content Placeholder 2">
            <a:extLst>
              <a:ext uri="{FF2B5EF4-FFF2-40B4-BE49-F238E27FC236}">
                <a16:creationId xmlns:a16="http://schemas.microsoft.com/office/drawing/2014/main" id="{EFBB84B4-50F6-1D43-9EE7-F19719B77BBB}"/>
              </a:ext>
            </a:extLst>
          </p:cNvPr>
          <p:cNvSpPr>
            <a:spLocks noGrp="1"/>
          </p:cNvSpPr>
          <p:nvPr>
            <p:ph idx="1"/>
          </p:nvPr>
        </p:nvSpPr>
        <p:spPr/>
        <p:txBody>
          <a:bodyPr/>
          <a:lstStyle/>
          <a:p>
            <a:pPr marL="0" indent="0">
              <a:buNone/>
            </a:pPr>
            <a:endParaRPr lang="en-US" dirty="0"/>
          </a:p>
          <a:p>
            <a:pPr marL="0" indent="0">
              <a:buNone/>
            </a:pPr>
            <a:endParaRPr lang="en-US" dirty="0"/>
          </a:p>
          <a:p>
            <a:pPr marL="3200400" lvl="7" indent="0">
              <a:buNone/>
            </a:pPr>
            <a:r>
              <a:rPr lang="en-US" sz="3600" dirty="0" err="1"/>
              <a:t>var</a:t>
            </a:r>
            <a:r>
              <a:rPr lang="en-US" sz="3600" dirty="0"/>
              <a:t> app = </a:t>
            </a:r>
            <a:r>
              <a:rPr lang="en-US" sz="3600" b="1" dirty="0"/>
              <a:t>new</a:t>
            </a:r>
            <a:r>
              <a:rPr lang="en-US" sz="3600" dirty="0"/>
              <a:t> </a:t>
            </a:r>
            <a:r>
              <a:rPr lang="en-US" sz="3600" dirty="0" err="1"/>
              <a:t>Vue</a:t>
            </a:r>
            <a:r>
              <a:rPr lang="en-US" sz="3600" dirty="0"/>
              <a:t>({</a:t>
            </a:r>
          </a:p>
          <a:p>
            <a:pPr marL="3200400" lvl="7" indent="0">
              <a:buNone/>
            </a:pPr>
            <a:r>
              <a:rPr lang="en-US" sz="3600"/>
              <a:t>         ….</a:t>
            </a:r>
            <a:endParaRPr lang="en-US" sz="3600" dirty="0"/>
          </a:p>
          <a:p>
            <a:pPr marL="3200400" lvl="7" indent="0">
              <a:buNone/>
            </a:pPr>
            <a:r>
              <a:rPr lang="en-US" sz="3600" dirty="0"/>
              <a:t> })</a:t>
            </a:r>
          </a:p>
        </p:txBody>
      </p:sp>
    </p:spTree>
    <p:extLst>
      <p:ext uri="{BB962C8B-B14F-4D97-AF65-F5344CB8AC3E}">
        <p14:creationId xmlns:p14="http://schemas.microsoft.com/office/powerpoint/2010/main" val="2621572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73FBD-125D-DF49-A8D8-0042BC7133EE}"/>
              </a:ext>
            </a:extLst>
          </p:cNvPr>
          <p:cNvSpPr>
            <a:spLocks noGrp="1"/>
          </p:cNvSpPr>
          <p:nvPr>
            <p:ph type="title"/>
          </p:nvPr>
        </p:nvSpPr>
        <p:spPr/>
        <p:txBody>
          <a:bodyPr/>
          <a:lstStyle/>
          <a:p>
            <a:pPr algn="ctr"/>
            <a:r>
              <a:rPr lang="en-US" b="1" dirty="0"/>
              <a:t>Basics </a:t>
            </a:r>
            <a:r>
              <a:rPr lang="en-US" b="1" dirty="0" err="1"/>
              <a:t>Vue.js</a:t>
            </a:r>
            <a:endParaRPr lang="en-US" b="1" dirty="0"/>
          </a:p>
        </p:txBody>
      </p:sp>
      <p:sp>
        <p:nvSpPr>
          <p:cNvPr id="5" name="Rectangle 1">
            <a:extLst>
              <a:ext uri="{FF2B5EF4-FFF2-40B4-BE49-F238E27FC236}">
                <a16:creationId xmlns:a16="http://schemas.microsoft.com/office/drawing/2014/main" id="{254E77A5-1F02-2040-85A2-36D13934A122}"/>
              </a:ext>
            </a:extLst>
          </p:cNvPr>
          <p:cNvSpPr>
            <a:spLocks noChangeArrowheads="1"/>
          </p:cNvSpPr>
          <p:nvPr/>
        </p:nvSpPr>
        <p:spPr bwMode="auto">
          <a:xfrm>
            <a:off x="4015937" y="56903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Content Placeholder 10">
            <a:extLst>
              <a:ext uri="{FF2B5EF4-FFF2-40B4-BE49-F238E27FC236}">
                <a16:creationId xmlns:a16="http://schemas.microsoft.com/office/drawing/2014/main" id="{D25952AC-B944-5D4A-BC2F-B6A3D3453A91}"/>
              </a:ext>
            </a:extLst>
          </p:cNvPr>
          <p:cNvPicPr>
            <a:picLocks noGrp="1" noChangeAspect="1"/>
          </p:cNvPicPr>
          <p:nvPr>
            <p:ph idx="1"/>
          </p:nvPr>
        </p:nvPicPr>
        <p:blipFill>
          <a:blip r:embed="rId3"/>
          <a:stretch>
            <a:fillRect/>
          </a:stretch>
        </p:blipFill>
        <p:spPr>
          <a:xfrm>
            <a:off x="3805498" y="1644115"/>
            <a:ext cx="4559671" cy="5213885"/>
          </a:xfrm>
        </p:spPr>
      </p:pic>
      <p:pic>
        <p:nvPicPr>
          <p:cNvPr id="13" name="Picture 12">
            <a:extLst>
              <a:ext uri="{FF2B5EF4-FFF2-40B4-BE49-F238E27FC236}">
                <a16:creationId xmlns:a16="http://schemas.microsoft.com/office/drawing/2014/main" id="{76083BF3-3804-004E-9D1F-10D81E8E1E96}"/>
              </a:ext>
            </a:extLst>
          </p:cNvPr>
          <p:cNvPicPr>
            <a:picLocks noChangeAspect="1"/>
          </p:cNvPicPr>
          <p:nvPr/>
        </p:nvPicPr>
        <p:blipFill>
          <a:blip r:embed="rId4"/>
          <a:stretch>
            <a:fillRect/>
          </a:stretch>
        </p:blipFill>
        <p:spPr>
          <a:xfrm>
            <a:off x="8822155" y="5325700"/>
            <a:ext cx="1866900" cy="1054100"/>
          </a:xfrm>
          <a:prstGeom prst="rect">
            <a:avLst/>
          </a:prstGeom>
        </p:spPr>
      </p:pic>
    </p:spTree>
    <p:extLst>
      <p:ext uri="{BB962C8B-B14F-4D97-AF65-F5344CB8AC3E}">
        <p14:creationId xmlns:p14="http://schemas.microsoft.com/office/powerpoint/2010/main" val="1667767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C2A14-B9D9-964B-8D34-A296C6620429}"/>
              </a:ext>
            </a:extLst>
          </p:cNvPr>
          <p:cNvSpPr>
            <a:spLocks noGrp="1"/>
          </p:cNvSpPr>
          <p:nvPr>
            <p:ph type="title"/>
          </p:nvPr>
        </p:nvSpPr>
        <p:spPr/>
        <p:txBody>
          <a:bodyPr/>
          <a:lstStyle/>
          <a:p>
            <a:pPr algn="ctr"/>
            <a:r>
              <a:rPr lang="en-US" b="1" dirty="0"/>
              <a:t>Interpolation</a:t>
            </a:r>
          </a:p>
        </p:txBody>
      </p:sp>
      <p:sp>
        <p:nvSpPr>
          <p:cNvPr id="3" name="Content Placeholder 2">
            <a:extLst>
              <a:ext uri="{FF2B5EF4-FFF2-40B4-BE49-F238E27FC236}">
                <a16:creationId xmlns:a16="http://schemas.microsoft.com/office/drawing/2014/main" id="{DBD3D0B6-3D7A-9F42-A48B-B13E9629FA0A}"/>
              </a:ext>
            </a:extLst>
          </p:cNvPr>
          <p:cNvSpPr>
            <a:spLocks noGrp="1"/>
          </p:cNvSpPr>
          <p:nvPr>
            <p:ph idx="1"/>
          </p:nvPr>
        </p:nvSpPr>
        <p:spPr/>
        <p:txBody>
          <a:bodyPr/>
          <a:lstStyle/>
          <a:p>
            <a:endParaRPr lang="en-US" dirty="0"/>
          </a:p>
          <a:p>
            <a:pPr marL="0" indent="0" algn="ctr">
              <a:buNone/>
            </a:pPr>
            <a:endParaRPr lang="en-US" dirty="0"/>
          </a:p>
          <a:p>
            <a:pPr marL="0" indent="0" algn="ctr">
              <a:buNone/>
            </a:pPr>
            <a:r>
              <a:rPr lang="en-US" dirty="0"/>
              <a:t>&lt;span&gt; Message: </a:t>
            </a:r>
            <a:r>
              <a:rPr lang="en-US" b="1" dirty="0">
                <a:solidFill>
                  <a:srgbClr val="C00000"/>
                </a:solidFill>
              </a:rPr>
              <a:t>{{</a:t>
            </a:r>
            <a:r>
              <a:rPr lang="en-US" dirty="0"/>
              <a:t> message </a:t>
            </a:r>
            <a:r>
              <a:rPr lang="en-US" b="1" dirty="0">
                <a:solidFill>
                  <a:srgbClr val="C00000"/>
                </a:solidFill>
              </a:rPr>
              <a:t>}} </a:t>
            </a:r>
            <a:r>
              <a:rPr lang="en-US" dirty="0"/>
              <a:t>&lt;/span&gt;</a:t>
            </a:r>
          </a:p>
          <a:p>
            <a:endParaRPr lang="en-US" dirty="0"/>
          </a:p>
          <a:p>
            <a:endParaRPr lang="en-US" dirty="0"/>
          </a:p>
        </p:txBody>
      </p:sp>
    </p:spTree>
    <p:extLst>
      <p:ext uri="{BB962C8B-B14F-4D97-AF65-F5344CB8AC3E}">
        <p14:creationId xmlns:p14="http://schemas.microsoft.com/office/powerpoint/2010/main" val="2275414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537D-D173-D74A-AF16-C3F4C800CD4A}"/>
              </a:ext>
            </a:extLst>
          </p:cNvPr>
          <p:cNvSpPr>
            <a:spLocks noGrp="1"/>
          </p:cNvSpPr>
          <p:nvPr>
            <p:ph type="title"/>
          </p:nvPr>
        </p:nvSpPr>
        <p:spPr/>
        <p:txBody>
          <a:bodyPr/>
          <a:lstStyle/>
          <a:p>
            <a:pPr algn="ctr"/>
            <a:r>
              <a:rPr lang="en-US" b="1" dirty="0">
                <a:solidFill>
                  <a:srgbClr val="FFC000"/>
                </a:solidFill>
              </a:rPr>
              <a:t>Databinding (one way)</a:t>
            </a:r>
          </a:p>
        </p:txBody>
      </p:sp>
      <p:sp>
        <p:nvSpPr>
          <p:cNvPr id="3" name="Content Placeholder 2">
            <a:extLst>
              <a:ext uri="{FF2B5EF4-FFF2-40B4-BE49-F238E27FC236}">
                <a16:creationId xmlns:a16="http://schemas.microsoft.com/office/drawing/2014/main" id="{0A7FE07B-1D9B-F848-A74C-D31D0185B8A7}"/>
              </a:ext>
            </a:extLst>
          </p:cNvPr>
          <p:cNvSpPr>
            <a:spLocks noGrp="1"/>
          </p:cNvSpPr>
          <p:nvPr>
            <p:ph idx="1"/>
          </p:nvPr>
        </p:nvSpPr>
        <p:spPr>
          <a:xfrm>
            <a:off x="838199" y="1825625"/>
            <a:ext cx="10878879" cy="4351338"/>
          </a:xfrm>
        </p:spPr>
        <p:txBody>
          <a:bodyPr/>
          <a:lstStyle/>
          <a:p>
            <a:pPr marL="0" indent="0">
              <a:buNone/>
            </a:pPr>
            <a:endParaRPr lang="en-US" dirty="0"/>
          </a:p>
          <a:p>
            <a:pPr marL="0" indent="0">
              <a:buNone/>
            </a:pPr>
            <a:r>
              <a:rPr lang="en-US" dirty="0"/>
              <a:t>&lt;span&gt; Message: </a:t>
            </a:r>
            <a:r>
              <a:rPr lang="en-US" b="1" dirty="0">
                <a:solidFill>
                  <a:srgbClr val="C00000"/>
                </a:solidFill>
              </a:rPr>
              <a:t>{{</a:t>
            </a:r>
            <a:r>
              <a:rPr lang="en-US" dirty="0"/>
              <a:t> </a:t>
            </a:r>
            <a:r>
              <a:rPr lang="en-US" i="1" dirty="0"/>
              <a:t>message</a:t>
            </a:r>
            <a:r>
              <a:rPr lang="en-US" dirty="0"/>
              <a:t> </a:t>
            </a:r>
            <a:r>
              <a:rPr lang="en-US" b="1" dirty="0">
                <a:solidFill>
                  <a:srgbClr val="C00000"/>
                </a:solidFill>
              </a:rPr>
              <a:t>}} </a:t>
            </a:r>
            <a:r>
              <a:rPr lang="en-US" dirty="0"/>
              <a:t>&lt;/span&gt;</a:t>
            </a:r>
          </a:p>
          <a:p>
            <a:pPr marL="0" indent="0">
              <a:buNone/>
            </a:pPr>
            <a:endParaRPr lang="en-US" dirty="0"/>
          </a:p>
          <a:p>
            <a:pPr marL="0" indent="0">
              <a:buNone/>
            </a:pPr>
            <a:endParaRPr lang="en-US" dirty="0"/>
          </a:p>
          <a:p>
            <a:pPr marL="0" indent="0">
              <a:buNone/>
            </a:pPr>
            <a:r>
              <a:rPr lang="en-US" dirty="0"/>
              <a:t>&lt;</a:t>
            </a:r>
            <a:r>
              <a:rPr lang="en-US" dirty="0" err="1"/>
              <a:t>img</a:t>
            </a:r>
            <a:r>
              <a:rPr lang="en-US" dirty="0"/>
              <a:t> </a:t>
            </a:r>
            <a:r>
              <a:rPr lang="en-US" b="1" dirty="0" err="1"/>
              <a:t>v-bind:src</a:t>
            </a:r>
            <a:r>
              <a:rPr lang="en-US" dirty="0"/>
              <a:t>=“</a:t>
            </a:r>
            <a:r>
              <a:rPr lang="en-US" dirty="0" err="1"/>
              <a:t>url</a:t>
            </a:r>
            <a:r>
              <a:rPr lang="en-US" dirty="0"/>
              <a:t>”&gt;                      </a:t>
            </a:r>
            <a:r>
              <a:rPr lang="en-US" dirty="0">
                <a:sym typeface="Wingdings" pitchFamily="2" charset="2"/>
              </a:rPr>
              <a:t> </a:t>
            </a:r>
            <a:r>
              <a:rPr lang="en-US" dirty="0"/>
              <a:t>&lt;</a:t>
            </a:r>
            <a:r>
              <a:rPr lang="en-US" dirty="0" err="1"/>
              <a:t>img</a:t>
            </a:r>
            <a:r>
              <a:rPr lang="en-US" dirty="0"/>
              <a:t> </a:t>
            </a:r>
            <a:r>
              <a:rPr lang="en-US" b="1" dirty="0"/>
              <a:t>:</a:t>
            </a:r>
            <a:r>
              <a:rPr lang="en-US" b="1" dirty="0" err="1"/>
              <a:t>src</a:t>
            </a:r>
            <a:r>
              <a:rPr lang="en-US" dirty="0"/>
              <a:t>=“</a:t>
            </a:r>
            <a:r>
              <a:rPr lang="en-US" i="1" dirty="0"/>
              <a:t>logo</a:t>
            </a:r>
            <a:r>
              <a:rPr lang="en-US" dirty="0"/>
              <a:t>”&gt; </a:t>
            </a:r>
          </a:p>
          <a:p>
            <a:pPr marL="0" indent="0">
              <a:buNone/>
            </a:pPr>
            <a:endParaRPr lang="en-US" dirty="0"/>
          </a:p>
          <a:p>
            <a:pPr marL="0" indent="0">
              <a:buNone/>
            </a:pPr>
            <a:endParaRPr lang="en-US" dirty="0"/>
          </a:p>
          <a:p>
            <a:pPr marL="0" indent="0">
              <a:buNone/>
            </a:pPr>
            <a:r>
              <a:rPr lang="en-US" dirty="0"/>
              <a:t>&lt;div </a:t>
            </a:r>
            <a:r>
              <a:rPr lang="en-US" b="1" dirty="0" err="1"/>
              <a:t>v-on:click</a:t>
            </a:r>
            <a:r>
              <a:rPr lang="en-US" dirty="0"/>
              <a:t>=”</a:t>
            </a:r>
            <a:r>
              <a:rPr lang="en-US" i="1" dirty="0"/>
              <a:t>speedup</a:t>
            </a:r>
            <a:r>
              <a:rPr lang="en-US" dirty="0"/>
              <a:t>"&gt;              </a:t>
            </a:r>
            <a:r>
              <a:rPr lang="en-US" dirty="0">
                <a:sym typeface="Wingdings" pitchFamily="2" charset="2"/>
              </a:rPr>
              <a:t></a:t>
            </a:r>
            <a:r>
              <a:rPr lang="en-US" dirty="0"/>
              <a:t> &lt;div </a:t>
            </a:r>
            <a:r>
              <a:rPr lang="en-US" b="1" dirty="0"/>
              <a:t>@click</a:t>
            </a:r>
            <a:r>
              <a:rPr lang="en-US" dirty="0"/>
              <a:t>=”</a:t>
            </a:r>
            <a:r>
              <a:rPr lang="en-US" i="1" dirty="0"/>
              <a:t>speedup</a:t>
            </a:r>
            <a:r>
              <a:rPr lang="en-US" dirty="0"/>
              <a:t>"&gt;&lt;/div&gt;</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27611665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10343</TotalTime>
  <Words>1072</Words>
  <Application>Microsoft Macintosh PowerPoint</Application>
  <PresentationFormat>Widescreen</PresentationFormat>
  <Paragraphs>324</Paragraphs>
  <Slides>58</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Arial</vt:lpstr>
      <vt:lpstr>Calibri</vt:lpstr>
      <vt:lpstr>Calibri Light</vt:lpstr>
      <vt:lpstr>Wingdings</vt:lpstr>
      <vt:lpstr>Office Theme</vt:lpstr>
      <vt:lpstr>Building Tesla’s Battery Range Calculator with Vue</vt:lpstr>
      <vt:lpstr>Agenda workshop</vt:lpstr>
      <vt:lpstr>Getting started</vt:lpstr>
      <vt:lpstr>PowerPoint Presentation</vt:lpstr>
      <vt:lpstr> Virtual DOM Vue.js and React both use virtual DOM, which makes it faster</vt:lpstr>
      <vt:lpstr>root Vue Instance</vt:lpstr>
      <vt:lpstr>Basics Vue.js</vt:lpstr>
      <vt:lpstr>Interpolation</vt:lpstr>
      <vt:lpstr>Databinding (one way)</vt:lpstr>
      <vt:lpstr>PowerPoint Presentation</vt:lpstr>
      <vt:lpstr>Live version</vt:lpstr>
      <vt:lpstr>Component based  A component adds logic to DOM elements</vt:lpstr>
      <vt:lpstr>PowerPoint Presentation</vt:lpstr>
      <vt:lpstr>The UI is represented by a component tree</vt:lpstr>
      <vt:lpstr>Components tree</vt:lpstr>
      <vt:lpstr>Entry Point</vt:lpstr>
      <vt:lpstr>Components tree</vt:lpstr>
      <vt:lpstr>Tesla Battery Component  </vt:lpstr>
      <vt:lpstr>  Data service =&gt; TeslaBattery.service  </vt:lpstr>
      <vt:lpstr>Exercise: check TeslaBattery.service model</vt:lpstr>
      <vt:lpstr>Hints:</vt:lpstr>
      <vt:lpstr>PowerPoint Presentation</vt:lpstr>
      <vt:lpstr>passing props to child components</vt:lpstr>
      <vt:lpstr>PowerPoint Presentation</vt:lpstr>
      <vt:lpstr>passing props to child components</vt:lpstr>
      <vt:lpstr>props in tesla-car.component</vt:lpstr>
      <vt:lpstr>passing props to child components</vt:lpstr>
      <vt:lpstr>PowerPoint Presentation</vt:lpstr>
      <vt:lpstr>props in tesla-stats.component</vt:lpstr>
      <vt:lpstr>v-model (2 way)</vt:lpstr>
      <vt:lpstr>v-model (2 way databinding)</vt:lpstr>
      <vt:lpstr>v-model in tesla-counter.component </vt:lpstr>
      <vt:lpstr>PowerPoint Presentation</vt:lpstr>
      <vt:lpstr>How to create a tesla.header.component?</vt:lpstr>
      <vt:lpstr>tesla-header.component</vt:lpstr>
      <vt:lpstr>Current App.vue</vt:lpstr>
      <vt:lpstr>Step1 Create: tesla-header.component.vue</vt:lpstr>
      <vt:lpstr>Components tree</vt:lpstr>
      <vt:lpstr>Step 2  Import tesla-header.component in App.vue </vt:lpstr>
      <vt:lpstr>PowerPoint Presentation</vt:lpstr>
      <vt:lpstr>Emit events</vt:lpstr>
      <vt:lpstr>Filter</vt:lpstr>
      <vt:lpstr>Custom Filter</vt:lpstr>
      <vt:lpstr>PowerPoint Presentation</vt:lpstr>
      <vt:lpstr>v-bind</vt:lpstr>
      <vt:lpstr>Directive v-if</vt:lpstr>
      <vt:lpstr>Directive v-for</vt:lpstr>
      <vt:lpstr>Directive v-model</vt:lpstr>
      <vt:lpstr>Directive v-on:click</vt:lpstr>
      <vt:lpstr>Directive v-on:click</vt:lpstr>
      <vt:lpstr>v-on:click  Shorthand</vt:lpstr>
      <vt:lpstr>@blur.stop.prevent</vt:lpstr>
      <vt:lpstr>Data binding</vt:lpstr>
      <vt:lpstr>PowerPoint Presentation</vt:lpstr>
      <vt:lpstr>Container Component (stateful component) </vt:lpstr>
      <vt:lpstr>Presentational Component (stateless component) </vt:lpstr>
      <vt:lpstr>TODO</vt:lpstr>
      <vt:lpstr>What are the benefits of using these patterns? </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Tesla’s Battery Range Calculator with Vue</dc:title>
  <dc:creator>Eijgermans, Peter</dc:creator>
  <cp:lastModifiedBy>Eijgermans, Peter</cp:lastModifiedBy>
  <cp:revision>100</cp:revision>
  <dcterms:created xsi:type="dcterms:W3CDTF">2018-10-28T14:47:35Z</dcterms:created>
  <dcterms:modified xsi:type="dcterms:W3CDTF">2018-11-26T23:12:03Z</dcterms:modified>
</cp:coreProperties>
</file>